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1" r:id="rId1"/>
  </p:sldMasterIdLst>
  <p:notesMasterIdLst>
    <p:notesMasterId r:id="rId66"/>
  </p:notesMasterIdLst>
  <p:handoutMasterIdLst>
    <p:handoutMasterId r:id="rId67"/>
  </p:handoutMasterIdLst>
  <p:sldIdLst>
    <p:sldId id="266" r:id="rId2"/>
    <p:sldId id="257" r:id="rId3"/>
    <p:sldId id="339" r:id="rId4"/>
    <p:sldId id="340" r:id="rId5"/>
    <p:sldId id="341" r:id="rId6"/>
    <p:sldId id="342" r:id="rId7"/>
    <p:sldId id="343" r:id="rId8"/>
    <p:sldId id="344" r:id="rId9"/>
    <p:sldId id="345" r:id="rId10"/>
    <p:sldId id="346" r:id="rId11"/>
    <p:sldId id="347" r:id="rId12"/>
    <p:sldId id="348" r:id="rId13"/>
    <p:sldId id="349" r:id="rId14"/>
    <p:sldId id="350" r:id="rId15"/>
    <p:sldId id="351" r:id="rId16"/>
    <p:sldId id="352" r:id="rId17"/>
    <p:sldId id="353" r:id="rId18"/>
    <p:sldId id="354" r:id="rId19"/>
    <p:sldId id="355" r:id="rId20"/>
    <p:sldId id="356" r:id="rId21"/>
    <p:sldId id="357" r:id="rId22"/>
    <p:sldId id="358" r:id="rId23"/>
    <p:sldId id="359" r:id="rId24"/>
    <p:sldId id="360" r:id="rId25"/>
    <p:sldId id="361" r:id="rId26"/>
    <p:sldId id="362" r:id="rId27"/>
    <p:sldId id="363" r:id="rId28"/>
    <p:sldId id="364" r:id="rId29"/>
    <p:sldId id="365" r:id="rId30"/>
    <p:sldId id="366" r:id="rId31"/>
    <p:sldId id="367" r:id="rId32"/>
    <p:sldId id="368" r:id="rId33"/>
    <p:sldId id="369" r:id="rId34"/>
    <p:sldId id="370" r:id="rId35"/>
    <p:sldId id="371" r:id="rId36"/>
    <p:sldId id="372" r:id="rId37"/>
    <p:sldId id="373" r:id="rId38"/>
    <p:sldId id="374" r:id="rId39"/>
    <p:sldId id="375" r:id="rId40"/>
    <p:sldId id="376" r:id="rId41"/>
    <p:sldId id="377" r:id="rId42"/>
    <p:sldId id="382" r:id="rId43"/>
    <p:sldId id="383" r:id="rId44"/>
    <p:sldId id="384" r:id="rId45"/>
    <p:sldId id="385" r:id="rId46"/>
    <p:sldId id="386" r:id="rId47"/>
    <p:sldId id="387" r:id="rId48"/>
    <p:sldId id="388" r:id="rId49"/>
    <p:sldId id="389" r:id="rId50"/>
    <p:sldId id="390" r:id="rId51"/>
    <p:sldId id="392" r:id="rId52"/>
    <p:sldId id="393" r:id="rId53"/>
    <p:sldId id="391" r:id="rId54"/>
    <p:sldId id="394" r:id="rId55"/>
    <p:sldId id="395" r:id="rId56"/>
    <p:sldId id="396" r:id="rId57"/>
    <p:sldId id="397" r:id="rId58"/>
    <p:sldId id="378" r:id="rId59"/>
    <p:sldId id="380" r:id="rId60"/>
    <p:sldId id="379" r:id="rId61"/>
    <p:sldId id="398" r:id="rId62"/>
    <p:sldId id="381" r:id="rId63"/>
    <p:sldId id="399" r:id="rId64"/>
    <p:sldId id="465" r:id="rId65"/>
  </p:sldIdLst>
  <p:sldSz cx="9144000" cy="6858000" type="screen4x3"/>
  <p:notesSz cx="7099300" cy="1023461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FFCC"/>
    <a:srgbClr val="000000"/>
    <a:srgbClr val="CCFFFF"/>
    <a:srgbClr val="FF3300"/>
    <a:srgbClr val="0000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3547" autoAdjust="0"/>
    <p:restoredTop sz="94627" autoAdjust="0"/>
  </p:normalViewPr>
  <p:slideViewPr>
    <p:cSldViewPr snapToGrid="0">
      <p:cViewPr varScale="1">
        <p:scale>
          <a:sx n="106" d="100"/>
          <a:sy n="106" d="100"/>
        </p:scale>
        <p:origin x="-177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38405" cy="384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defTabSz="990600" eaLnBrk="1" hangingPunct="1">
              <a:defRPr sz="1300">
                <a:latin typeface="Arial" charset="0"/>
              </a:defRPr>
            </a:lvl1pPr>
          </a:lstStyle>
          <a:p>
            <a:r>
              <a:rPr lang="en-US"/>
              <a:t>Medicinski fakultet u Kragujevcu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300">
                <a:latin typeface="Arial" charset="0"/>
              </a:defRPr>
            </a:lvl1pPr>
          </a:lstStyle>
          <a:p>
            <a:r>
              <a:rPr lang="en-US"/>
              <a:t>Mašinski materijali</a:t>
            </a:r>
          </a:p>
        </p:txBody>
      </p:sp>
      <p:sp>
        <p:nvSpPr>
          <p:cNvPr id="34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defTabSz="990600" eaLnBrk="1" hangingPunct="1">
              <a:defRPr sz="1300">
                <a:latin typeface="Arial" charset="0"/>
              </a:defRPr>
            </a:lvl1pPr>
          </a:lstStyle>
          <a:p>
            <a:r>
              <a:rPr lang="en-US"/>
              <a:t>Dr Predrag Čanović, vanredni profesor</a:t>
            </a:r>
          </a:p>
        </p:txBody>
      </p:sp>
      <p:sp>
        <p:nvSpPr>
          <p:cNvPr id="34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300">
                <a:latin typeface="Arial" charset="0"/>
              </a:defRPr>
            </a:lvl1pPr>
          </a:lstStyle>
          <a:p>
            <a:fld id="{7D51E828-C406-4B5D-BEB8-7CE6A402F17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defTabSz="990600" eaLnBrk="1" hangingPunct="1">
              <a:defRPr sz="1300">
                <a:latin typeface="Arial" charset="0"/>
              </a:defRPr>
            </a:lvl1pPr>
          </a:lstStyle>
          <a:p>
            <a:r>
              <a:rPr lang="en-US"/>
              <a:t>Medicinski fakultet u Kragujevcu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300">
                <a:latin typeface="Arial" charset="0"/>
              </a:defRPr>
            </a:lvl1pPr>
          </a:lstStyle>
          <a:p>
            <a:r>
              <a:rPr lang="en-US"/>
              <a:t>Mašinski materijali</a:t>
            </a:r>
          </a:p>
        </p:txBody>
      </p:sp>
      <p:sp>
        <p:nvSpPr>
          <p:cNvPr id="307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8350"/>
            <a:ext cx="5118100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860925"/>
            <a:ext cx="5680075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defTabSz="990600" eaLnBrk="1" hangingPunct="1">
              <a:defRPr sz="1300">
                <a:latin typeface="Arial" charset="0"/>
              </a:defRPr>
            </a:lvl1pPr>
          </a:lstStyle>
          <a:p>
            <a:r>
              <a:rPr lang="en-US"/>
              <a:t>Dr Predrag Čanović, vanredni profesor</a:t>
            </a:r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300">
                <a:latin typeface="Arial" charset="0"/>
              </a:defRPr>
            </a:lvl1pPr>
          </a:lstStyle>
          <a:p>
            <a:fld id="{E41570CD-DF91-4EAC-81B4-2D0581232E1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00B9962-A6C7-483C-B46B-2C0CA7F6C028}" type="slidenum">
              <a:rPr lang="en-US"/>
              <a:pPr/>
              <a:t>1</a:t>
            </a:fld>
            <a:endParaRPr lang="en-US"/>
          </a:p>
        </p:txBody>
      </p:sp>
      <p:sp>
        <p:nvSpPr>
          <p:cNvPr id="181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181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A85B96D-1BC1-40B2-BBF5-7A4C8A53C3DC}" type="slidenum">
              <a:rPr lang="en-US"/>
              <a:pPr/>
              <a:t>10</a:t>
            </a:fld>
            <a:endParaRPr lang="en-US"/>
          </a:p>
        </p:txBody>
      </p:sp>
      <p:sp>
        <p:nvSpPr>
          <p:cNvPr id="351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351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DC0E339-6D71-4FE5-A5C1-C02FF1A22601}" type="slidenum">
              <a:rPr lang="en-US"/>
              <a:pPr/>
              <a:t>11</a:t>
            </a:fld>
            <a:endParaRPr lang="en-US"/>
          </a:p>
        </p:txBody>
      </p:sp>
      <p:sp>
        <p:nvSpPr>
          <p:cNvPr id="352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352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EE24BF5-178E-4DF4-8F86-394426769636}" type="slidenum">
              <a:rPr lang="en-US"/>
              <a:pPr/>
              <a:t>12</a:t>
            </a:fld>
            <a:endParaRPr lang="en-US"/>
          </a:p>
        </p:txBody>
      </p:sp>
      <p:sp>
        <p:nvSpPr>
          <p:cNvPr id="388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388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383C52C-217D-4C86-B9B6-8D906B2EB2FB}" type="slidenum">
              <a:rPr lang="en-US"/>
              <a:pPr/>
              <a:t>13</a:t>
            </a:fld>
            <a:endParaRPr lang="en-US"/>
          </a:p>
        </p:txBody>
      </p:sp>
      <p:sp>
        <p:nvSpPr>
          <p:cNvPr id="389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389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CB5E166-80F9-4188-BFEF-0620A8F52214}" type="slidenum">
              <a:rPr lang="en-US"/>
              <a:pPr/>
              <a:t>14</a:t>
            </a:fld>
            <a:endParaRPr lang="en-US"/>
          </a:p>
        </p:txBody>
      </p:sp>
      <p:sp>
        <p:nvSpPr>
          <p:cNvPr id="390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390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8AC7058-441D-4B0C-B82F-356762B33027}" type="slidenum">
              <a:rPr lang="en-US"/>
              <a:pPr/>
              <a:t>15</a:t>
            </a:fld>
            <a:endParaRPr lang="en-US"/>
          </a:p>
        </p:txBody>
      </p:sp>
      <p:sp>
        <p:nvSpPr>
          <p:cNvPr id="391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391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B0288A4-843D-4CCE-9831-C364C9FCC223}" type="slidenum">
              <a:rPr lang="en-US"/>
              <a:pPr/>
              <a:t>16</a:t>
            </a:fld>
            <a:endParaRPr lang="en-US"/>
          </a:p>
        </p:txBody>
      </p:sp>
      <p:sp>
        <p:nvSpPr>
          <p:cNvPr id="392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392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0D44F9D-E05C-4AA3-BAB1-AB7A617C681B}" type="slidenum">
              <a:rPr lang="en-US"/>
              <a:pPr/>
              <a:t>17</a:t>
            </a:fld>
            <a:endParaRPr lang="en-US"/>
          </a:p>
        </p:txBody>
      </p:sp>
      <p:sp>
        <p:nvSpPr>
          <p:cNvPr id="393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393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249705-CC24-4A31-9CDF-7FD0EBF2CE34}" type="slidenum">
              <a:rPr lang="en-US"/>
              <a:pPr/>
              <a:t>18</a:t>
            </a:fld>
            <a:endParaRPr lang="en-US"/>
          </a:p>
        </p:txBody>
      </p:sp>
      <p:sp>
        <p:nvSpPr>
          <p:cNvPr id="394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394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4E15294-1A26-4A0D-B2D2-2CA4CFD7CB1B}" type="slidenum">
              <a:rPr lang="en-US"/>
              <a:pPr/>
              <a:t>19</a:t>
            </a:fld>
            <a:endParaRPr lang="en-US"/>
          </a:p>
        </p:txBody>
      </p:sp>
      <p:sp>
        <p:nvSpPr>
          <p:cNvPr id="395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395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D25E437-8E33-420E-B385-77B7A54F1438}" type="slidenum">
              <a:rPr lang="en-US"/>
              <a:pPr/>
              <a:t>2</a:t>
            </a:fld>
            <a:endParaRPr lang="en-US"/>
          </a:p>
        </p:txBody>
      </p:sp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5096F2B-BD3F-4FFC-998B-E21928911589}" type="slidenum">
              <a:rPr lang="en-US"/>
              <a:pPr/>
              <a:t>20</a:t>
            </a:fld>
            <a:endParaRPr lang="en-US"/>
          </a:p>
        </p:txBody>
      </p:sp>
      <p:sp>
        <p:nvSpPr>
          <p:cNvPr id="396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396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4F35DAF-C121-4DB6-B16D-124AA20E5512}" type="slidenum">
              <a:rPr lang="en-US"/>
              <a:pPr/>
              <a:t>21</a:t>
            </a:fld>
            <a:endParaRPr lang="en-US"/>
          </a:p>
        </p:txBody>
      </p:sp>
      <p:sp>
        <p:nvSpPr>
          <p:cNvPr id="397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397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F7D70D0-9EFF-421D-BE90-7804C1D896F3}" type="slidenum">
              <a:rPr lang="en-US"/>
              <a:pPr/>
              <a:t>22</a:t>
            </a:fld>
            <a:endParaRPr lang="en-US"/>
          </a:p>
        </p:txBody>
      </p:sp>
      <p:sp>
        <p:nvSpPr>
          <p:cNvPr id="398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398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31900C3-1AB8-44D2-BD49-8691B60C781B}" type="slidenum">
              <a:rPr lang="en-US"/>
              <a:pPr/>
              <a:t>23</a:t>
            </a:fld>
            <a:endParaRPr lang="en-US"/>
          </a:p>
        </p:txBody>
      </p:sp>
      <p:sp>
        <p:nvSpPr>
          <p:cNvPr id="399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399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BA8E69C-F0DF-4C5F-9B1A-40425C7EE46D}" type="slidenum">
              <a:rPr lang="en-US"/>
              <a:pPr/>
              <a:t>24</a:t>
            </a:fld>
            <a:endParaRPr lang="en-US"/>
          </a:p>
        </p:txBody>
      </p:sp>
      <p:sp>
        <p:nvSpPr>
          <p:cNvPr id="400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00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5C3B160-EDFE-4BC5-863D-3DB2ED17936A}" type="slidenum">
              <a:rPr lang="en-US"/>
              <a:pPr/>
              <a:t>25</a:t>
            </a:fld>
            <a:endParaRPr lang="en-US"/>
          </a:p>
        </p:txBody>
      </p:sp>
      <p:sp>
        <p:nvSpPr>
          <p:cNvPr id="401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01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7B123D0-DBD8-460C-9352-CC7C1F0DB04C}" type="slidenum">
              <a:rPr lang="en-US"/>
              <a:pPr/>
              <a:t>26</a:t>
            </a:fld>
            <a:endParaRPr lang="en-US"/>
          </a:p>
        </p:txBody>
      </p:sp>
      <p:sp>
        <p:nvSpPr>
          <p:cNvPr id="402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02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725DFB-6A55-4CE8-8E33-668CA6512C42}" type="slidenum">
              <a:rPr lang="en-US"/>
              <a:pPr/>
              <a:t>27</a:t>
            </a:fld>
            <a:endParaRPr lang="en-US"/>
          </a:p>
        </p:txBody>
      </p:sp>
      <p:sp>
        <p:nvSpPr>
          <p:cNvPr id="403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03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89DA904-0FBE-4D8C-8D7B-4B291B4996EB}" type="slidenum">
              <a:rPr lang="en-US"/>
              <a:pPr/>
              <a:t>28</a:t>
            </a:fld>
            <a:endParaRPr lang="en-US"/>
          </a:p>
        </p:txBody>
      </p:sp>
      <p:sp>
        <p:nvSpPr>
          <p:cNvPr id="404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04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87AA9E3-785A-4AB9-90C6-9CF6C39049D2}" type="slidenum">
              <a:rPr lang="en-US"/>
              <a:pPr/>
              <a:t>29</a:t>
            </a:fld>
            <a:endParaRPr lang="en-US"/>
          </a:p>
        </p:txBody>
      </p:sp>
      <p:sp>
        <p:nvSpPr>
          <p:cNvPr id="405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05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4F46422-BAC6-4333-B74A-9A5CA7E5CF89}" type="slidenum">
              <a:rPr lang="en-US"/>
              <a:pPr/>
              <a:t>3</a:t>
            </a:fld>
            <a:endParaRPr lang="en-US"/>
          </a:p>
        </p:txBody>
      </p:sp>
      <p:sp>
        <p:nvSpPr>
          <p:cNvPr id="344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344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3CD713C-F4B1-48CF-9BBD-DFE57481A839}" type="slidenum">
              <a:rPr lang="en-US"/>
              <a:pPr/>
              <a:t>30</a:t>
            </a:fld>
            <a:endParaRPr lang="en-US"/>
          </a:p>
        </p:txBody>
      </p:sp>
      <p:sp>
        <p:nvSpPr>
          <p:cNvPr id="406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06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920B7F5-116E-4193-9CAF-5C373B8D48FB}" type="slidenum">
              <a:rPr lang="en-US"/>
              <a:pPr/>
              <a:t>31</a:t>
            </a:fld>
            <a:endParaRPr lang="en-US"/>
          </a:p>
        </p:txBody>
      </p:sp>
      <p:sp>
        <p:nvSpPr>
          <p:cNvPr id="407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07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2CE4F36-685A-4204-91A6-03D5B9B57B59}" type="slidenum">
              <a:rPr lang="en-US"/>
              <a:pPr/>
              <a:t>32</a:t>
            </a:fld>
            <a:endParaRPr lang="en-US"/>
          </a:p>
        </p:txBody>
      </p:sp>
      <p:sp>
        <p:nvSpPr>
          <p:cNvPr id="408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08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93F6989-1459-498A-B5A7-A109E880EDB5}" type="slidenum">
              <a:rPr lang="en-US"/>
              <a:pPr/>
              <a:t>33</a:t>
            </a:fld>
            <a:endParaRPr lang="en-US"/>
          </a:p>
        </p:txBody>
      </p:sp>
      <p:sp>
        <p:nvSpPr>
          <p:cNvPr id="409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09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5060E4E-54D8-4A75-9A27-AB2C92529A68}" type="slidenum">
              <a:rPr lang="en-US"/>
              <a:pPr/>
              <a:t>34</a:t>
            </a:fld>
            <a:endParaRPr lang="en-US"/>
          </a:p>
        </p:txBody>
      </p:sp>
      <p:sp>
        <p:nvSpPr>
          <p:cNvPr id="410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10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E02F8DD-5A23-47A6-A76E-9F71D9803200}" type="slidenum">
              <a:rPr lang="en-US"/>
              <a:pPr/>
              <a:t>35</a:t>
            </a:fld>
            <a:endParaRPr lang="en-US"/>
          </a:p>
        </p:txBody>
      </p:sp>
      <p:sp>
        <p:nvSpPr>
          <p:cNvPr id="411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11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83CF1E8-F61A-4B04-A3EC-C2F1BD5C6CDC}" type="slidenum">
              <a:rPr lang="en-US"/>
              <a:pPr/>
              <a:t>36</a:t>
            </a:fld>
            <a:endParaRPr lang="en-US"/>
          </a:p>
        </p:txBody>
      </p:sp>
      <p:sp>
        <p:nvSpPr>
          <p:cNvPr id="412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12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4969C70-2942-4725-8CD6-6A0FE922FA17}" type="slidenum">
              <a:rPr lang="en-US"/>
              <a:pPr/>
              <a:t>37</a:t>
            </a:fld>
            <a:endParaRPr lang="en-US"/>
          </a:p>
        </p:txBody>
      </p:sp>
      <p:sp>
        <p:nvSpPr>
          <p:cNvPr id="413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13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F4C64F5-F655-4DA1-ADD2-A4E65CA02C8B}" type="slidenum">
              <a:rPr lang="en-US"/>
              <a:pPr/>
              <a:t>38</a:t>
            </a:fld>
            <a:endParaRPr lang="en-US"/>
          </a:p>
        </p:txBody>
      </p:sp>
      <p:sp>
        <p:nvSpPr>
          <p:cNvPr id="414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14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2C94AA-31E3-448A-B064-AEC0D31CA87B}" type="slidenum">
              <a:rPr lang="en-US"/>
              <a:pPr/>
              <a:t>39</a:t>
            </a:fld>
            <a:endParaRPr lang="en-US"/>
          </a:p>
        </p:txBody>
      </p:sp>
      <p:sp>
        <p:nvSpPr>
          <p:cNvPr id="415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15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1E20CFD-C055-485B-978F-52099D156F42}" type="slidenum">
              <a:rPr lang="en-US"/>
              <a:pPr/>
              <a:t>4</a:t>
            </a:fld>
            <a:endParaRPr lang="en-US"/>
          </a:p>
        </p:txBody>
      </p:sp>
      <p:sp>
        <p:nvSpPr>
          <p:cNvPr id="345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345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B9C9921-4D85-45EB-B998-54D8A21C3EDB}" type="slidenum">
              <a:rPr lang="en-US"/>
              <a:pPr/>
              <a:t>40</a:t>
            </a:fld>
            <a:endParaRPr lang="en-US"/>
          </a:p>
        </p:txBody>
      </p:sp>
      <p:sp>
        <p:nvSpPr>
          <p:cNvPr id="416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16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96CFEDB-9C0E-4287-97B3-52DDA80C7EBF}" type="slidenum">
              <a:rPr lang="en-US"/>
              <a:pPr/>
              <a:t>41</a:t>
            </a:fld>
            <a:endParaRPr lang="en-US"/>
          </a:p>
        </p:txBody>
      </p:sp>
      <p:sp>
        <p:nvSpPr>
          <p:cNvPr id="417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17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56F8172-A6C8-4277-8FB5-7A45984BD5DD}" type="slidenum">
              <a:rPr lang="en-US"/>
              <a:pPr/>
              <a:t>58</a:t>
            </a:fld>
            <a:endParaRPr lang="en-US"/>
          </a:p>
        </p:txBody>
      </p:sp>
      <p:sp>
        <p:nvSpPr>
          <p:cNvPr id="418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18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CE57A1F-2CAF-438F-9470-5E8DDDE1C942}" type="slidenum">
              <a:rPr lang="en-US"/>
              <a:pPr/>
              <a:t>59</a:t>
            </a:fld>
            <a:endParaRPr lang="en-US"/>
          </a:p>
        </p:txBody>
      </p:sp>
      <p:sp>
        <p:nvSpPr>
          <p:cNvPr id="420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20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9FD63F5-2E46-4322-BF74-BA34FB63424C}" type="slidenum">
              <a:rPr lang="en-US"/>
              <a:pPr/>
              <a:t>60</a:t>
            </a:fld>
            <a:endParaRPr lang="en-US"/>
          </a:p>
        </p:txBody>
      </p:sp>
      <p:sp>
        <p:nvSpPr>
          <p:cNvPr id="419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19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9561200-2E49-4E46-B6FC-31315211C2ED}" type="slidenum">
              <a:rPr lang="en-US"/>
              <a:pPr/>
              <a:t>62</a:t>
            </a:fld>
            <a:endParaRPr lang="en-US"/>
          </a:p>
        </p:txBody>
      </p:sp>
      <p:sp>
        <p:nvSpPr>
          <p:cNvPr id="421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21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E5515E8-B8D1-4080-8033-22416277D83F}" type="slidenum">
              <a:rPr lang="en-US"/>
              <a:pPr/>
              <a:t>64</a:t>
            </a:fld>
            <a:endParaRPr lang="en-US"/>
          </a:p>
        </p:txBody>
      </p:sp>
      <p:sp>
        <p:nvSpPr>
          <p:cNvPr id="587778" name="Rectangle 2"/>
          <p:cNvSpPr txBox="1">
            <a:spLocks noGrp="1" noChangeArrowheads="1"/>
          </p:cNvSpPr>
          <p:nvPr/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048" tIns="49524" rIns="99048" bIns="49524"/>
          <a:lstStyle/>
          <a:p>
            <a:pPr defTabSz="990600" eaLnBrk="1" hangingPunct="1"/>
            <a:r>
              <a:rPr lang="en-US" sz="1300">
                <a:latin typeface="Arial" charset="0"/>
              </a:rPr>
              <a:t>Medicinski fakultet u Kragujevcu</a:t>
            </a:r>
          </a:p>
        </p:txBody>
      </p:sp>
      <p:sp>
        <p:nvSpPr>
          <p:cNvPr id="587779" name="Rectangle 6"/>
          <p:cNvSpPr txBox="1">
            <a:spLocks noGrp="1" noChangeArrowheads="1"/>
          </p:cNvSpPr>
          <p:nvPr/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048" tIns="49524" rIns="99048" bIns="49524" anchor="b"/>
          <a:lstStyle/>
          <a:p>
            <a:pPr defTabSz="990600" eaLnBrk="1" hangingPunct="1"/>
            <a:r>
              <a:rPr lang="en-US" sz="1300">
                <a:latin typeface="Arial" charset="0"/>
              </a:rPr>
              <a:t>Dr Predrag Čanović, vanredni profesor</a:t>
            </a:r>
          </a:p>
        </p:txBody>
      </p:sp>
      <p:sp>
        <p:nvSpPr>
          <p:cNvPr id="587780" name="Rectangle 7"/>
          <p:cNvSpPr txBox="1">
            <a:spLocks noGrp="1" noChangeArrowheads="1"/>
          </p:cNvSpPr>
          <p:nvPr/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048" tIns="49524" rIns="99048" bIns="49524" anchor="b"/>
          <a:lstStyle/>
          <a:p>
            <a:pPr algn="r" defTabSz="990600" eaLnBrk="1" hangingPunct="1"/>
            <a:fld id="{9D6F0D7D-3D43-4275-B7DF-AA4783BEFA5F}" type="slidenum">
              <a:rPr lang="en-US" sz="1300">
                <a:latin typeface="Arial" charset="0"/>
              </a:rPr>
              <a:pPr algn="r" defTabSz="990600" eaLnBrk="1" hangingPunct="1"/>
              <a:t>64</a:t>
            </a:fld>
            <a:endParaRPr lang="en-US" sz="1300">
              <a:latin typeface="Arial" charset="0"/>
            </a:endParaRPr>
          </a:p>
        </p:txBody>
      </p:sp>
      <p:sp>
        <p:nvSpPr>
          <p:cNvPr id="58778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6512" cy="3836988"/>
          </a:xfrm>
          <a:ln/>
        </p:spPr>
      </p:sp>
      <p:sp>
        <p:nvSpPr>
          <p:cNvPr id="58778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9613" y="4859338"/>
            <a:ext cx="5680075" cy="460692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D9FB775-3823-425F-8958-14D67AD99C10}" type="slidenum">
              <a:rPr lang="en-US"/>
              <a:pPr/>
              <a:t>5</a:t>
            </a:fld>
            <a:endParaRPr lang="en-US"/>
          </a:p>
        </p:txBody>
      </p:sp>
      <p:sp>
        <p:nvSpPr>
          <p:cNvPr id="346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346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881B513-D5FC-4703-95AE-8CABE93613AB}" type="slidenum">
              <a:rPr lang="en-US"/>
              <a:pPr/>
              <a:t>6</a:t>
            </a:fld>
            <a:endParaRPr lang="en-US"/>
          </a:p>
        </p:txBody>
      </p:sp>
      <p:sp>
        <p:nvSpPr>
          <p:cNvPr id="347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347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C1E5E18-C7D9-44DB-8BBD-1F1CB88F6404}" type="slidenum">
              <a:rPr lang="en-US"/>
              <a:pPr/>
              <a:t>7</a:t>
            </a:fld>
            <a:endParaRPr lang="en-US"/>
          </a:p>
        </p:txBody>
      </p:sp>
      <p:sp>
        <p:nvSpPr>
          <p:cNvPr id="348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348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DD32B7A-1E76-488F-953C-918D4165B2A7}" type="slidenum">
              <a:rPr lang="en-US"/>
              <a:pPr/>
              <a:t>8</a:t>
            </a:fld>
            <a:endParaRPr lang="en-US"/>
          </a:p>
        </p:txBody>
      </p:sp>
      <p:sp>
        <p:nvSpPr>
          <p:cNvPr id="349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349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61E5004-B6BA-4FF8-A325-FF66A39FF15B}" type="slidenum">
              <a:rPr lang="en-US"/>
              <a:pPr/>
              <a:t>9</a:t>
            </a:fld>
            <a:endParaRPr lang="en-US"/>
          </a:p>
        </p:txBody>
      </p:sp>
      <p:sp>
        <p:nvSpPr>
          <p:cNvPr id="350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350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0770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grpSp>
          <p:nvGrpSpPr>
            <p:cNvPr id="160771" name="Group 3"/>
            <p:cNvGrpSpPr>
              <a:grpSpLocks/>
            </p:cNvGrpSpPr>
            <p:nvPr/>
          </p:nvGrpSpPr>
          <p:grpSpPr bwMode="auto">
            <a:xfrm>
              <a:off x="0" y="1161"/>
              <a:ext cx="5758" cy="3159"/>
              <a:chOff x="0" y="1161"/>
              <a:chExt cx="5758" cy="3159"/>
            </a:xfrm>
          </p:grpSpPr>
          <p:sp>
            <p:nvSpPr>
              <p:cNvPr id="160772" name="Freeform 4"/>
              <p:cNvSpPr>
                <a:spLocks/>
              </p:cNvSpPr>
              <p:nvPr/>
            </p:nvSpPr>
            <p:spPr bwMode="hidden">
              <a:xfrm>
                <a:off x="558" y="1161"/>
                <a:ext cx="5200" cy="3159"/>
              </a:xfrm>
              <a:custGeom>
                <a:avLst/>
                <a:gdLst/>
                <a:ahLst/>
                <a:cxnLst>
                  <a:cxn ang="0">
                    <a:pos x="0" y="3159"/>
                  </a:cxn>
                  <a:cxn ang="0">
                    <a:pos x="5184" y="3159"/>
                  </a:cxn>
                  <a:cxn ang="0">
                    <a:pos x="5184" y="0"/>
                  </a:cxn>
                  <a:cxn ang="0">
                    <a:pos x="0" y="0"/>
                  </a:cxn>
                  <a:cxn ang="0">
                    <a:pos x="0" y="3159"/>
                  </a:cxn>
                  <a:cxn ang="0">
                    <a:pos x="0" y="3159"/>
                  </a:cxn>
                </a:cxnLst>
                <a:rect l="0" t="0" r="r" b="b"/>
                <a:pathLst>
                  <a:path w="5184" h="3159">
                    <a:moveTo>
                      <a:pt x="0" y="3159"/>
                    </a:moveTo>
                    <a:lnTo>
                      <a:pt x="5184" y="3159"/>
                    </a:lnTo>
                    <a:lnTo>
                      <a:pt x="5184" y="0"/>
                    </a:lnTo>
                    <a:lnTo>
                      <a:pt x="0" y="0"/>
                    </a:lnTo>
                    <a:lnTo>
                      <a:pt x="0" y="3159"/>
                    </a:lnTo>
                    <a:lnTo>
                      <a:pt x="0" y="3159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0773" name="Freeform 5"/>
              <p:cNvSpPr>
                <a:spLocks/>
              </p:cNvSpPr>
              <p:nvPr/>
            </p:nvSpPr>
            <p:spPr bwMode="hidden">
              <a:xfrm>
                <a:off x="0" y="1161"/>
                <a:ext cx="558" cy="31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59"/>
                  </a:cxn>
                  <a:cxn ang="0">
                    <a:pos x="556" y="3159"/>
                  </a:cxn>
                  <a:cxn ang="0">
                    <a:pos x="556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56" h="3159">
                    <a:moveTo>
                      <a:pt x="0" y="0"/>
                    </a:moveTo>
                    <a:lnTo>
                      <a:pt x="0" y="3159"/>
                    </a:lnTo>
                    <a:lnTo>
                      <a:pt x="556" y="3159"/>
                    </a:lnTo>
                    <a:lnTo>
                      <a:pt x="556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60774" name="Freeform 6"/>
            <p:cNvSpPr>
              <a:spLocks/>
            </p:cNvSpPr>
            <p:nvPr/>
          </p:nvSpPr>
          <p:spPr bwMode="ltGray">
            <a:xfrm>
              <a:off x="552" y="951"/>
              <a:ext cx="12" cy="4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20"/>
                </a:cxn>
                <a:cxn ang="0">
                  <a:pos x="12" y="42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420">
                  <a:moveTo>
                    <a:pt x="0" y="0"/>
                  </a:moveTo>
                  <a:lnTo>
                    <a:pt x="0" y="420"/>
                  </a:lnTo>
                  <a:lnTo>
                    <a:pt x="12" y="42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hlink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0775" name="Freeform 7"/>
            <p:cNvSpPr>
              <a:spLocks/>
            </p:cNvSpPr>
            <p:nvPr/>
          </p:nvSpPr>
          <p:spPr bwMode="ltGray">
            <a:xfrm>
              <a:off x="767" y="1155"/>
              <a:ext cx="252" cy="12"/>
            </a:xfrm>
            <a:custGeom>
              <a:avLst/>
              <a:gdLst/>
              <a:ahLst/>
              <a:cxnLst>
                <a:cxn ang="0">
                  <a:pos x="251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51" y="12"/>
                </a:cxn>
                <a:cxn ang="0">
                  <a:pos x="251" y="0"/>
                </a:cxn>
                <a:cxn ang="0">
                  <a:pos x="251" y="0"/>
                </a:cxn>
              </a:cxnLst>
              <a:rect l="0" t="0" r="r" b="b"/>
              <a:pathLst>
                <a:path w="251" h="12">
                  <a:moveTo>
                    <a:pt x="251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25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0776" name="Freeform 8"/>
            <p:cNvSpPr>
              <a:spLocks/>
            </p:cNvSpPr>
            <p:nvPr/>
          </p:nvSpPr>
          <p:spPr bwMode="ltGray">
            <a:xfrm>
              <a:off x="0" y="1155"/>
              <a:ext cx="351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51" y="12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" h="12">
                  <a:moveTo>
                    <a:pt x="0" y="0"/>
                  </a:move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60777" name="Group 9"/>
            <p:cNvGrpSpPr>
              <a:grpSpLocks/>
            </p:cNvGrpSpPr>
            <p:nvPr/>
          </p:nvGrpSpPr>
          <p:grpSpPr bwMode="auto">
            <a:xfrm>
              <a:off x="348" y="4"/>
              <a:ext cx="5410" cy="4316"/>
              <a:chOff x="348" y="4"/>
              <a:chExt cx="5410" cy="4316"/>
            </a:xfrm>
          </p:grpSpPr>
          <p:sp>
            <p:nvSpPr>
              <p:cNvPr id="160778" name="Freeform 10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695"/>
                  </a:cxn>
                  <a:cxn ang="0">
                    <a:pos x="12" y="695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0779" name="Freeform 11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/>
                <a:ahLst/>
                <a:cxnLst>
                  <a:cxn ang="0">
                    <a:pos x="0" y="2697"/>
                  </a:cxn>
                  <a:cxn ang="0">
                    <a:pos x="12" y="2697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697"/>
                  </a:cxn>
                  <a:cxn ang="0">
                    <a:pos x="0" y="2697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0780" name="Freeform 12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/>
                <a:ahLst/>
                <a:cxnLst>
                  <a:cxn ang="0">
                    <a:pos x="4724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4724" y="12"/>
                  </a:cxn>
                  <a:cxn ang="0">
                    <a:pos x="4724" y="0"/>
                  </a:cxn>
                  <a:cxn ang="0">
                    <a:pos x="4724" y="0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0781" name="Freeform 13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/>
                <a:ahLst/>
                <a:cxnLst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0" y="252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0782" name="Freeform 14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0783" name="Freeform 15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160784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066800" y="1997075"/>
            <a:ext cx="7086600" cy="1431925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0785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066800" y="3886200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60786" name="Rectangle 18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1066800" y="6248400"/>
            <a:ext cx="19050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63AC6E6F-DBD9-40DB-B425-376427DB45A0}" type="datetime1">
              <a:rPr lang="en-US"/>
              <a:pPr/>
              <a:t>8/30/2022</a:t>
            </a:fld>
            <a:endParaRPr lang="en-US"/>
          </a:p>
        </p:txBody>
      </p:sp>
      <p:sp>
        <p:nvSpPr>
          <p:cNvPr id="160787" name="Rectangle 19"/>
          <p:cNvSpPr>
            <a:spLocks noGrp="1" noChangeArrowheads="1"/>
          </p:cNvSpPr>
          <p:nvPr>
            <p:ph type="ftr" sz="quarter" idx="3"/>
          </p:nvPr>
        </p:nvSpPr>
        <p:spPr>
          <a:xfrm>
            <a:off x="3352800" y="6248400"/>
            <a:ext cx="2895600" cy="457200"/>
          </a:xfrm>
        </p:spPr>
        <p:txBody>
          <a:bodyPr anchor="t"/>
          <a:lstStyle>
            <a:lvl1pPr>
              <a:defRPr sz="1000" i="0">
                <a:solidFill>
                  <a:schemeClr val="tx1"/>
                </a:solidFill>
              </a:defRPr>
            </a:lvl1pPr>
          </a:lstStyle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160788" name="Rectangle 20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705600" y="6248400"/>
            <a:ext cx="1905000" cy="457200"/>
          </a:xfrm>
        </p:spPr>
        <p:txBody>
          <a:bodyPr anchor="t"/>
          <a:lstStyle>
            <a:lvl1pPr>
              <a:defRPr sz="1000" b="0">
                <a:solidFill>
                  <a:schemeClr val="tx1"/>
                </a:solidFill>
              </a:defRPr>
            </a:lvl1pPr>
          </a:lstStyle>
          <a:p>
            <a:fld id="{B7784B32-A24B-4C03-9169-2F49A3444B3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5B162BA-CADC-4C93-8F91-0F7B11ABED1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24650" y="304800"/>
            <a:ext cx="1885950" cy="5791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304800"/>
            <a:ext cx="5505450" cy="5791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B253FF5-F7B0-4122-8344-6EC607BF484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1066800" y="304800"/>
            <a:ext cx="7543800" cy="579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2627313" y="6400800"/>
            <a:ext cx="489585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8201025" y="6400800"/>
            <a:ext cx="942975" cy="457200"/>
          </a:xfrm>
        </p:spPr>
        <p:txBody>
          <a:bodyPr/>
          <a:lstStyle>
            <a:lvl1pPr>
              <a:defRPr/>
            </a:lvl1pPr>
          </a:lstStyle>
          <a:p>
            <a:fld id="{BA1C9595-3DFD-45B1-BA3F-BE4D74CFCCC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51173DF-A027-4E41-B2A3-A6B5769DAD5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C8249DB-8DA6-4A58-9A17-9AED81DF4EA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8F78168-1508-47AD-A189-F55AB5445C4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56604BE-354A-4C7E-91AD-D4AEEAAAE65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9568AE1-83C1-4AE6-91EF-55D58EEE33D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7044B3A-EFD1-4378-944C-52FE2B09208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A009B8C-0B32-4DCE-9CBD-F4BAB825689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A0B8DB0-8046-4D0E-ADD2-5117F3AB39B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9746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sp>
          <p:nvSpPr>
            <p:cNvPr id="159747" name="Freeform 3"/>
            <p:cNvSpPr>
              <a:spLocks/>
            </p:cNvSpPr>
            <p:nvPr/>
          </p:nvSpPr>
          <p:spPr bwMode="hidden">
            <a:xfrm>
              <a:off x="558" y="1161"/>
              <a:ext cx="5200" cy="3159"/>
            </a:xfrm>
            <a:custGeom>
              <a:avLst/>
              <a:gdLst/>
              <a:ahLst/>
              <a:cxnLst>
                <a:cxn ang="0">
                  <a:pos x="0" y="3159"/>
                </a:cxn>
                <a:cxn ang="0">
                  <a:pos x="5184" y="3159"/>
                </a:cxn>
                <a:cxn ang="0">
                  <a:pos x="5184" y="0"/>
                </a:cxn>
                <a:cxn ang="0">
                  <a:pos x="0" y="0"/>
                </a:cxn>
                <a:cxn ang="0">
                  <a:pos x="0" y="3159"/>
                </a:cxn>
                <a:cxn ang="0">
                  <a:pos x="0" y="3159"/>
                </a:cxn>
              </a:cxnLst>
              <a:rect l="0" t="0" r="r" b="b"/>
              <a:pathLst>
                <a:path w="5184" h="3159">
                  <a:moveTo>
                    <a:pt x="0" y="3159"/>
                  </a:moveTo>
                  <a:lnTo>
                    <a:pt x="5184" y="3159"/>
                  </a:lnTo>
                  <a:lnTo>
                    <a:pt x="5184" y="0"/>
                  </a:lnTo>
                  <a:lnTo>
                    <a:pt x="0" y="0"/>
                  </a:lnTo>
                  <a:lnTo>
                    <a:pt x="0" y="3159"/>
                  </a:lnTo>
                  <a:lnTo>
                    <a:pt x="0" y="315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9748" name="Freeform 4"/>
            <p:cNvSpPr>
              <a:spLocks/>
            </p:cNvSpPr>
            <p:nvPr/>
          </p:nvSpPr>
          <p:spPr bwMode="hidden">
            <a:xfrm>
              <a:off x="0" y="1161"/>
              <a:ext cx="558" cy="315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159"/>
                </a:cxn>
                <a:cxn ang="0">
                  <a:pos x="556" y="3159"/>
                </a:cxn>
                <a:cxn ang="0">
                  <a:pos x="55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56" h="3159">
                  <a:moveTo>
                    <a:pt x="0" y="0"/>
                  </a:moveTo>
                  <a:lnTo>
                    <a:pt x="0" y="3159"/>
                  </a:lnTo>
                  <a:lnTo>
                    <a:pt x="556" y="3159"/>
                  </a:lnTo>
                  <a:lnTo>
                    <a:pt x="55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59749" name="Group 5"/>
            <p:cNvGrpSpPr>
              <a:grpSpLocks/>
            </p:cNvGrpSpPr>
            <p:nvPr userDrawn="1"/>
          </p:nvGrpSpPr>
          <p:grpSpPr bwMode="auto">
            <a:xfrm>
              <a:off x="0" y="4"/>
              <a:ext cx="5758" cy="4316"/>
              <a:chOff x="0" y="4"/>
              <a:chExt cx="5758" cy="4316"/>
            </a:xfrm>
          </p:grpSpPr>
          <p:sp>
            <p:nvSpPr>
              <p:cNvPr id="159750" name="Freeform 6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695"/>
                  </a:cxn>
                  <a:cxn ang="0">
                    <a:pos x="12" y="695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9751" name="Freeform 7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/>
                <a:ahLst/>
                <a:cxnLst>
                  <a:cxn ang="0">
                    <a:pos x="0" y="2697"/>
                  </a:cxn>
                  <a:cxn ang="0">
                    <a:pos x="12" y="2697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697"/>
                  </a:cxn>
                  <a:cxn ang="0">
                    <a:pos x="0" y="2697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9752" name="Freeform 8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/>
                <a:ahLst/>
                <a:cxnLst>
                  <a:cxn ang="0">
                    <a:pos x="4724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4724" y="12"/>
                  </a:cxn>
                  <a:cxn ang="0">
                    <a:pos x="4724" y="0"/>
                  </a:cxn>
                  <a:cxn ang="0">
                    <a:pos x="4724" y="0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9753" name="Freeform 9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/>
                <a:ahLst/>
                <a:cxnLst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0" y="252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9754" name="Freeform 10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9755" name="Freeform 11"/>
              <p:cNvSpPr>
                <a:spLocks/>
              </p:cNvSpPr>
              <p:nvPr/>
            </p:nvSpPr>
            <p:spPr bwMode="ltGray">
              <a:xfrm>
                <a:off x="552" y="951"/>
                <a:ext cx="12" cy="4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20"/>
                  </a:cxn>
                  <a:cxn ang="0">
                    <a:pos x="12" y="42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2" h="420">
                    <a:moveTo>
                      <a:pt x="0" y="0"/>
                    </a:moveTo>
                    <a:lnTo>
                      <a:pt x="0" y="420"/>
                    </a:lnTo>
                    <a:lnTo>
                      <a:pt x="12" y="42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9756" name="Freeform 12"/>
              <p:cNvSpPr>
                <a:spLocks/>
              </p:cNvSpPr>
              <p:nvPr/>
            </p:nvSpPr>
            <p:spPr bwMode="ltGray">
              <a:xfrm>
                <a:off x="0" y="1155"/>
                <a:ext cx="351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251" y="12"/>
                  </a:cxn>
                  <a:cxn ang="0">
                    <a:pos x="251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51" h="12">
                    <a:moveTo>
                      <a:pt x="0" y="0"/>
                    </a:move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9757" name="Freeform 13"/>
              <p:cNvSpPr>
                <a:spLocks/>
              </p:cNvSpPr>
              <p:nvPr/>
            </p:nvSpPr>
            <p:spPr bwMode="ltGray">
              <a:xfrm>
                <a:off x="767" y="1155"/>
                <a:ext cx="252" cy="12"/>
              </a:xfrm>
              <a:custGeom>
                <a:avLst/>
                <a:gdLst/>
                <a:ahLst/>
                <a:cxnLst>
                  <a:cxn ang="0">
                    <a:pos x="251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251" y="12"/>
                  </a:cxn>
                  <a:cxn ang="0">
                    <a:pos x="251" y="0"/>
                  </a:cxn>
                  <a:cxn ang="0">
                    <a:pos x="251" y="0"/>
                  </a:cxn>
                </a:cxnLst>
                <a:rect l="0" t="0" r="r" b="b"/>
                <a:pathLst>
                  <a:path w="251" h="12">
                    <a:moveTo>
                      <a:pt x="251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25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9758" name="Freeform 14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159759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04800"/>
            <a:ext cx="75438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59760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981200"/>
            <a:ext cx="75438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9762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627313" y="6400800"/>
            <a:ext cx="48958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 i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159763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01025" y="6400800"/>
            <a:ext cx="942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 b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3F8C0E5E-A398-4F30-8B3D-071CE4F9497B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  <p:sldLayoutId id="2147483773" r:id="rId12"/>
  </p:sldLayoutIdLst>
  <p:hf hdr="0" dt="0"/>
  <p:txStyles>
    <p:titleStyle>
      <a:lvl1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wmf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FBFA13-B9AB-4E97-A444-F209F35EE23B}" type="slidenum">
              <a:rPr lang="en-US"/>
              <a:pPr/>
              <a:t>1</a:t>
            </a:fld>
            <a:endParaRPr lang="en-US"/>
          </a:p>
        </p:txBody>
      </p:sp>
      <p:pic>
        <p:nvPicPr>
          <p:cNvPr id="158731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8724" name="Text Box 4"/>
          <p:cNvSpPr txBox="1">
            <a:spLocks noChangeArrowheads="1"/>
          </p:cNvSpPr>
          <p:nvPr/>
        </p:nvSpPr>
        <p:spPr bwMode="auto">
          <a:xfrm>
            <a:off x="323850" y="260350"/>
            <a:ext cx="7848600" cy="286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sr-Latn-CS" sz="3600" b="1" i="1">
                <a:solidFill>
                  <a:schemeClr val="bg2"/>
                </a:solidFill>
                <a:latin typeface="Comic Sans MS" pitchFamily="66" charset="0"/>
              </a:rPr>
              <a:t>Инфективне болести</a:t>
            </a:r>
          </a:p>
          <a:p>
            <a:pPr algn="ctr">
              <a:spcBef>
                <a:spcPct val="50000"/>
              </a:spcBef>
              <a:buFontTx/>
              <a:buChar char="-"/>
            </a:pPr>
            <a:r>
              <a:rPr lang="sr-Latn-CS" sz="2400" b="1" i="1">
                <a:solidFill>
                  <a:schemeClr val="bg2"/>
                </a:solidFill>
                <a:latin typeface="Comic Sans MS" pitchFamily="66" charset="0"/>
              </a:rPr>
              <a:t> Предавање -</a:t>
            </a:r>
          </a:p>
          <a:p>
            <a:pPr algn="ctr">
              <a:spcBef>
                <a:spcPct val="50000"/>
              </a:spcBef>
            </a:pPr>
            <a:r>
              <a:rPr lang="en-US" sz="4400" b="1" i="1">
                <a:solidFill>
                  <a:schemeClr val="bg2"/>
                </a:solidFill>
                <a:latin typeface="Comic Sans MS" pitchFamily="66" charset="0"/>
              </a:rPr>
              <a:t>АКУТНЕ РЕСПИРАТОРНЕ ИНФЕКЦИЈЕ </a:t>
            </a:r>
            <a:r>
              <a:rPr lang="sr-Latn-CS" sz="4400" b="1" i="1">
                <a:solidFill>
                  <a:schemeClr val="bg2"/>
                </a:solidFill>
                <a:latin typeface="Comic Sans MS" pitchFamily="66" charset="0"/>
              </a:rPr>
              <a:t>(АРИ)</a:t>
            </a:r>
            <a:endParaRPr lang="en-US" sz="4400" b="1" i="1">
              <a:solidFill>
                <a:schemeClr val="bg2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advTm="2168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7EF3704-8467-4CBF-9A25-A51687CDE80D}" type="slidenum">
              <a:rPr lang="en-US"/>
              <a:pPr/>
              <a:t>10</a:t>
            </a:fld>
            <a:endParaRPr lang="en-US"/>
          </a:p>
        </p:txBody>
      </p:sp>
      <p:sp>
        <p:nvSpPr>
          <p:cNvPr id="342020" name="Rectangle 4"/>
          <p:cNvSpPr>
            <a:spLocks noChangeArrowheads="1"/>
          </p:cNvSpPr>
          <p:nvPr/>
        </p:nvSpPr>
        <p:spPr bwMode="auto">
          <a:xfrm>
            <a:off x="1149350" y="765175"/>
            <a:ext cx="18113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just" eaLnBrk="1" hangingPunct="1">
              <a:buFont typeface="Symbol" pitchFamily="18" charset="2"/>
              <a:buNone/>
              <a:tabLst>
                <a:tab pos="228600" algn="l"/>
              </a:tabLst>
            </a:pPr>
            <a:r>
              <a:rPr lang="en-GB" sz="2400">
                <a:solidFill>
                  <a:srgbClr val="FFFF00"/>
                </a:solidFill>
                <a:latin typeface="Arial Rounded MT Bold" pitchFamily="34" charset="0"/>
              </a:rPr>
              <a:t>Патогенеза</a:t>
            </a:r>
          </a:p>
        </p:txBody>
      </p:sp>
      <p:sp>
        <p:nvSpPr>
          <p:cNvPr id="342021" name="Text Box 5"/>
          <p:cNvSpPr txBox="1">
            <a:spLocks noChangeArrowheads="1"/>
          </p:cNvSpPr>
          <p:nvPr/>
        </p:nvSpPr>
        <p:spPr bwMode="auto">
          <a:xfrm>
            <a:off x="971550" y="2133600"/>
            <a:ext cx="2305050" cy="240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GB"/>
              <a:t>Улазно место инфекције је слузница респираторног тракта (горњи и средњи сегмент дисајних путева).</a:t>
            </a:r>
            <a:endParaRPr lang="en-US"/>
          </a:p>
        </p:txBody>
      </p:sp>
      <p:pic>
        <p:nvPicPr>
          <p:cNvPr id="342022" name="Picture 6" descr="influenz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84550" y="404813"/>
            <a:ext cx="5602288" cy="5976937"/>
          </a:xfrm>
          <a:prstGeom prst="rect">
            <a:avLst/>
          </a:prstGeom>
          <a:noFill/>
        </p:spPr>
      </p:pic>
    </p:spTree>
  </p:cSld>
  <p:clrMapOvr>
    <a:masterClrMapping/>
  </p:clrMapOvr>
  <p:transition advTm="14908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8D37375-5105-489E-80C1-177542D83795}" type="slidenum">
              <a:rPr lang="en-US"/>
              <a:pPr/>
              <a:t>11</a:t>
            </a:fld>
            <a:endParaRPr lang="en-US"/>
          </a:p>
        </p:txBody>
      </p:sp>
      <p:pic>
        <p:nvPicPr>
          <p:cNvPr id="343044" name="Picture 4" descr="flu-lycke 27"/>
          <p:cNvPicPr>
            <a:picLocks noChangeAspect="1" noChangeArrowheads="1"/>
          </p:cNvPicPr>
          <p:nvPr/>
        </p:nvPicPr>
        <p:blipFill>
          <a:blip r:embed="rId3" cstate="print"/>
          <a:srcRect l="1546" r="10231" b="68678"/>
          <a:stretch>
            <a:fillRect/>
          </a:stretch>
        </p:blipFill>
        <p:spPr bwMode="auto">
          <a:xfrm>
            <a:off x="2268538" y="549275"/>
            <a:ext cx="4349750" cy="2667000"/>
          </a:xfrm>
          <a:prstGeom prst="rect">
            <a:avLst/>
          </a:prstGeom>
          <a:noFill/>
        </p:spPr>
      </p:pic>
      <p:pic>
        <p:nvPicPr>
          <p:cNvPr id="343045" name="Picture 5" descr="flu-lycke 27"/>
          <p:cNvPicPr>
            <a:picLocks noChangeAspect="1" noChangeArrowheads="1"/>
          </p:cNvPicPr>
          <p:nvPr/>
        </p:nvPicPr>
        <p:blipFill>
          <a:blip r:embed="rId3" cstate="print"/>
          <a:srcRect l="2448" t="35048" r="10231" b="33780"/>
          <a:stretch>
            <a:fillRect/>
          </a:stretch>
        </p:blipFill>
        <p:spPr bwMode="auto">
          <a:xfrm>
            <a:off x="228600" y="3352800"/>
            <a:ext cx="4305300" cy="2654300"/>
          </a:xfrm>
          <a:prstGeom prst="rect">
            <a:avLst/>
          </a:prstGeom>
          <a:noFill/>
        </p:spPr>
      </p:pic>
      <p:pic>
        <p:nvPicPr>
          <p:cNvPr id="343046" name="Picture 6" descr="flu-lycke 27"/>
          <p:cNvPicPr>
            <a:picLocks noChangeAspect="1" noChangeArrowheads="1"/>
          </p:cNvPicPr>
          <p:nvPr/>
        </p:nvPicPr>
        <p:blipFill>
          <a:blip r:embed="rId3" cstate="print"/>
          <a:srcRect l="902" t="68008" r="10231" b="671"/>
          <a:stretch>
            <a:fillRect/>
          </a:stretch>
        </p:blipFill>
        <p:spPr bwMode="auto">
          <a:xfrm>
            <a:off x="4648200" y="3352800"/>
            <a:ext cx="4381500" cy="2667000"/>
          </a:xfrm>
          <a:prstGeom prst="rect">
            <a:avLst/>
          </a:prstGeom>
          <a:noFill/>
        </p:spPr>
      </p:pic>
      <p:sp>
        <p:nvSpPr>
          <p:cNvPr id="343047" name="Text Box 7"/>
          <p:cNvSpPr txBox="1">
            <a:spLocks noChangeArrowheads="1"/>
          </p:cNvSpPr>
          <p:nvPr/>
        </p:nvSpPr>
        <p:spPr bwMode="auto">
          <a:xfrm>
            <a:off x="2339975" y="0"/>
            <a:ext cx="3886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FFFF00"/>
                </a:solidFill>
                <a:latin typeface="Arial" charset="0"/>
              </a:rPr>
              <a:t>NORMAL TRACHEAL MUCOSA</a:t>
            </a:r>
          </a:p>
        </p:txBody>
      </p:sp>
      <p:sp>
        <p:nvSpPr>
          <p:cNvPr id="343048" name="Text Box 8"/>
          <p:cNvSpPr txBox="1">
            <a:spLocks noChangeArrowheads="1"/>
          </p:cNvSpPr>
          <p:nvPr/>
        </p:nvSpPr>
        <p:spPr bwMode="auto">
          <a:xfrm>
            <a:off x="684213" y="6092825"/>
            <a:ext cx="33051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FFFF00"/>
                </a:solidFill>
                <a:latin typeface="Arial" charset="0"/>
              </a:rPr>
              <a:t>3 DAYS POST-INFECTION</a:t>
            </a:r>
          </a:p>
        </p:txBody>
      </p:sp>
      <p:sp>
        <p:nvSpPr>
          <p:cNvPr id="343049" name="Text Box 9"/>
          <p:cNvSpPr txBox="1">
            <a:spLocks noChangeArrowheads="1"/>
          </p:cNvSpPr>
          <p:nvPr/>
        </p:nvSpPr>
        <p:spPr bwMode="auto">
          <a:xfrm>
            <a:off x="5219700" y="6092825"/>
            <a:ext cx="33051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FFFF00"/>
                </a:solidFill>
                <a:latin typeface="Arial" charset="0"/>
              </a:rPr>
              <a:t>7 DAYS POST-INFECTION</a:t>
            </a:r>
          </a:p>
        </p:txBody>
      </p:sp>
    </p:spTree>
  </p:cSld>
  <p:clrMapOvr>
    <a:masterClrMapping/>
  </p:clrMapOvr>
  <p:transition advTm="26698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8C4F721-E7CB-4B6A-85C0-7F4F55C8D06F}" type="slidenum">
              <a:rPr lang="en-US"/>
              <a:pPr/>
              <a:t>12</a:t>
            </a:fld>
            <a:endParaRPr lang="en-US"/>
          </a:p>
        </p:txBody>
      </p:sp>
      <p:sp>
        <p:nvSpPr>
          <p:cNvPr id="353284" name="Text Box 4"/>
          <p:cNvSpPr txBox="1">
            <a:spLocks noChangeArrowheads="1"/>
          </p:cNvSpPr>
          <p:nvPr/>
        </p:nvSpPr>
        <p:spPr bwMode="auto">
          <a:xfrm>
            <a:off x="1042988" y="1052513"/>
            <a:ext cx="7921625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4488" indent="-344488">
              <a:lnSpc>
                <a:spcPct val="120000"/>
              </a:lnSpc>
              <a:spcBef>
                <a:spcPct val="5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en-GB"/>
              <a:t>Инфекција остаје локализована на слузницу респираторног тракта </a:t>
            </a:r>
            <a:br>
              <a:rPr lang="sr-Latn-CS"/>
            </a:br>
            <a:r>
              <a:rPr lang="en-GB"/>
              <a:t>(нема виремије!),</a:t>
            </a:r>
          </a:p>
          <a:p>
            <a:pPr marL="344488" indent="-344488">
              <a:lnSpc>
                <a:spcPct val="120000"/>
              </a:lnSpc>
              <a:spcBef>
                <a:spcPct val="5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sr-Latn-CS"/>
              <a:t>Системске манифестације болести (t°, главобоља, мијалгије, ...) су последица секреције неких цитокина (TNF–</a:t>
            </a:r>
            <a:r>
              <a:rPr lang="sr-Latn-CS" sz="2000">
                <a:latin typeface="Symbol" pitchFamily="18" charset="2"/>
              </a:rPr>
              <a:t>a</a:t>
            </a:r>
            <a:r>
              <a:rPr lang="sr-Latn-CS"/>
              <a:t>, IL-6),</a:t>
            </a:r>
            <a:endParaRPr lang="en-GB"/>
          </a:p>
          <a:p>
            <a:pPr marL="344488" indent="-344488">
              <a:lnSpc>
                <a:spcPct val="120000"/>
              </a:lnSpc>
              <a:spcBef>
                <a:spcPct val="5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en-GB"/>
              <a:t>Вируси инфлуенце депримирају фагоцитну функцију полинуклеара и макрофага,</a:t>
            </a:r>
          </a:p>
          <a:p>
            <a:pPr marL="344488" indent="-344488">
              <a:lnSpc>
                <a:spcPct val="120000"/>
              </a:lnSpc>
              <a:spcBef>
                <a:spcPct val="5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en-GB"/>
              <a:t>Због некрозе и десквамације цилијарног епитела и депресије (смањене) функције полинуклеара и макрофага у значајној мери нарушава се одбрамбена функција респираторног тракта, односно стварају се повољни услови за настанак секундарне бактеријске инфекције дисајних путева,</a:t>
            </a:r>
          </a:p>
          <a:p>
            <a:pPr marL="344488" indent="-344488">
              <a:lnSpc>
                <a:spcPct val="120000"/>
              </a:lnSpc>
              <a:spcBef>
                <a:spcPct val="5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en-GB"/>
              <a:t>Према томе, у патогенези инфлуенце разликујемо две фазе: почетну </a:t>
            </a:r>
            <a:br>
              <a:rPr lang="sr-Latn-CS"/>
            </a:br>
            <a:r>
              <a:rPr lang="en-GB"/>
              <a:t>(вирусну) и каснију (бактеријску) која се на њу надовезује.</a:t>
            </a:r>
            <a:endParaRPr lang="en-US"/>
          </a:p>
        </p:txBody>
      </p:sp>
    </p:spTree>
  </p:cSld>
  <p:clrMapOvr>
    <a:masterClrMapping/>
  </p:clrMapOvr>
  <p:transition advTm="50318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6D149E4-73F9-4927-91CD-1677758016CC}" type="slidenum">
              <a:rPr lang="en-US"/>
              <a:pPr/>
              <a:t>13</a:t>
            </a:fld>
            <a:endParaRPr lang="en-US"/>
          </a:p>
        </p:txBody>
      </p:sp>
      <p:pic>
        <p:nvPicPr>
          <p:cNvPr id="35430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150" y="260350"/>
            <a:ext cx="6249988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1428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8E43836-BC0B-4B29-A7C4-08EA07D43A85}" type="slidenum">
              <a:rPr lang="en-US"/>
              <a:pPr/>
              <a:t>14</a:t>
            </a:fld>
            <a:endParaRPr lang="en-US"/>
          </a:p>
        </p:txBody>
      </p:sp>
      <p:sp>
        <p:nvSpPr>
          <p:cNvPr id="355332" name="Text Box 4"/>
          <p:cNvSpPr txBox="1">
            <a:spLocks noChangeArrowheads="1"/>
          </p:cNvSpPr>
          <p:nvPr/>
        </p:nvSpPr>
        <p:spPr bwMode="auto">
          <a:xfrm>
            <a:off x="1116013" y="2060575"/>
            <a:ext cx="7796212" cy="383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4488" indent="-344488">
              <a:lnSpc>
                <a:spcPct val="12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en-GB"/>
              <a:t>Инкубација - 1-3 дана,</a:t>
            </a:r>
          </a:p>
          <a:p>
            <a:pPr marL="344488" indent="-344488">
              <a:lnSpc>
                <a:spcPct val="12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en-GB"/>
              <a:t>Болест почиње нагло са општим инфективним симптомима: високом температуром до 40 ºC, главобољом, миалгијама, артралгијама, анорексијом,</a:t>
            </a:r>
          </a:p>
          <a:p>
            <a:pPr marL="344488" indent="-344488">
              <a:lnSpc>
                <a:spcPct val="12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en-GB"/>
              <a:t>Нешто касније, јављају се респираторни симптоми: запушен нос,</a:t>
            </a:r>
            <a:br>
              <a:rPr lang="sr-Latn-CS"/>
            </a:br>
            <a:r>
              <a:rPr lang="en-GB"/>
              <a:t>сузење очију, лака гушобоља, промуклост и сув кашаљ,</a:t>
            </a:r>
          </a:p>
          <a:p>
            <a:pPr marL="344488" indent="-344488">
              <a:lnSpc>
                <a:spcPct val="12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en-GB"/>
              <a:t>Физикални налаз: фебрилност, бледило коже, адинамија до прострације. Слузокожа ждрела хиперемична и едематозна. На плућима бронхитични налаз,</a:t>
            </a:r>
          </a:p>
          <a:p>
            <a:pPr marL="344488" indent="-344488">
              <a:lnSpc>
                <a:spcPct val="12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en-GB"/>
              <a:t>Грип по правилу траје 5</a:t>
            </a:r>
            <a:r>
              <a:rPr lang="sr-Latn-CS"/>
              <a:t>-7 </a:t>
            </a:r>
            <a:r>
              <a:rPr lang="en-GB"/>
              <a:t>дана.</a:t>
            </a:r>
            <a:endParaRPr lang="en-US"/>
          </a:p>
        </p:txBody>
      </p:sp>
      <p:sp>
        <p:nvSpPr>
          <p:cNvPr id="355333" name="Rectangle 5"/>
          <p:cNvSpPr>
            <a:spLocks noChangeArrowheads="1"/>
          </p:cNvSpPr>
          <p:nvPr/>
        </p:nvSpPr>
        <p:spPr bwMode="auto">
          <a:xfrm>
            <a:off x="1187450" y="765175"/>
            <a:ext cx="23891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2400">
                <a:solidFill>
                  <a:srgbClr val="FFFF00"/>
                </a:solidFill>
                <a:latin typeface="Arial Rounded MT Bold" pitchFamily="34" charset="0"/>
              </a:rPr>
              <a:t>Клиничка слика</a:t>
            </a:r>
            <a:endParaRPr lang="en-US" sz="2400">
              <a:solidFill>
                <a:srgbClr val="FFFF00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ransition advTm="32688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F792C5D-B095-481D-B692-4C4E79C585BF}" type="slidenum">
              <a:rPr lang="en-US"/>
              <a:pPr/>
              <a:t>15</a:t>
            </a:fld>
            <a:endParaRPr lang="en-US"/>
          </a:p>
        </p:txBody>
      </p:sp>
      <p:sp>
        <p:nvSpPr>
          <p:cNvPr id="356356" name="Rectangle 4"/>
          <p:cNvSpPr>
            <a:spLocks noChangeArrowheads="1"/>
          </p:cNvSpPr>
          <p:nvPr/>
        </p:nvSpPr>
        <p:spPr bwMode="auto">
          <a:xfrm>
            <a:off x="1187450" y="2420938"/>
            <a:ext cx="6961188" cy="13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lnSpc>
                <a:spcPct val="13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sr-Latn-CS"/>
              <a:t> </a:t>
            </a:r>
            <a:r>
              <a:rPr lang="en-GB"/>
              <a:t>Примарне </a:t>
            </a:r>
            <a:r>
              <a:rPr lang="sr-Latn-CS"/>
              <a:t>грипозне </a:t>
            </a:r>
            <a:r>
              <a:rPr lang="en-GB"/>
              <a:t>пнеумоније,</a:t>
            </a:r>
            <a:endParaRPr lang="en-US"/>
          </a:p>
          <a:p>
            <a:pPr algn="just">
              <a:lnSpc>
                <a:spcPct val="13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sr-Latn-CS"/>
              <a:t> Секундарне бактеријске</a:t>
            </a:r>
            <a:r>
              <a:rPr lang="en-GB"/>
              <a:t> пнеумоније</a:t>
            </a:r>
            <a:r>
              <a:rPr lang="sr-Latn-CS"/>
              <a:t> (“постгрипозне”)</a:t>
            </a:r>
            <a:r>
              <a:rPr lang="en-GB"/>
              <a:t>,</a:t>
            </a:r>
            <a:endParaRPr lang="en-US"/>
          </a:p>
          <a:p>
            <a:pPr algn="just">
              <a:lnSpc>
                <a:spcPct val="13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sr-Latn-CS"/>
              <a:t> Удружене вирусно-бактеријске</a:t>
            </a:r>
            <a:r>
              <a:rPr lang="en-GB"/>
              <a:t> пнеумоније.</a:t>
            </a:r>
          </a:p>
        </p:txBody>
      </p:sp>
      <p:sp>
        <p:nvSpPr>
          <p:cNvPr id="356357" name="Rectangle 5"/>
          <p:cNvSpPr>
            <a:spLocks noChangeArrowheads="1"/>
          </p:cNvSpPr>
          <p:nvPr/>
        </p:nvSpPr>
        <p:spPr bwMode="auto">
          <a:xfrm>
            <a:off x="1403350" y="549275"/>
            <a:ext cx="2139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2400">
                <a:solidFill>
                  <a:srgbClr val="FFFF00"/>
                </a:solidFill>
                <a:latin typeface="Arial Rounded MT Bold" pitchFamily="34" charset="0"/>
              </a:rPr>
              <a:t>Компликације</a:t>
            </a:r>
            <a:endParaRPr lang="en-US" sz="2400">
              <a:solidFill>
                <a:srgbClr val="FFFF00"/>
              </a:solidFill>
              <a:latin typeface="Arial Rounded MT Bold" pitchFamily="34" charset="0"/>
            </a:endParaRPr>
          </a:p>
        </p:txBody>
      </p:sp>
      <p:sp>
        <p:nvSpPr>
          <p:cNvPr id="356358" name="Rectangle 6"/>
          <p:cNvSpPr>
            <a:spLocks noChangeArrowheads="1"/>
          </p:cNvSpPr>
          <p:nvPr/>
        </p:nvSpPr>
        <p:spPr bwMode="auto">
          <a:xfrm>
            <a:off x="1116013" y="1412875"/>
            <a:ext cx="44973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b="1">
                <a:solidFill>
                  <a:srgbClr val="FFFF00"/>
                </a:solidFill>
              </a:rPr>
              <a:t>Плућне компликације (пнеумоније)</a:t>
            </a:r>
            <a:endParaRPr lang="en-US" b="1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45668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75F6631-0C84-4F2B-AA73-3535EE42CE4D}" type="slidenum">
              <a:rPr lang="en-US"/>
              <a:pPr/>
              <a:t>16</a:t>
            </a:fld>
            <a:endParaRPr lang="en-US"/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1116013" y="2852738"/>
            <a:ext cx="7888287" cy="35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76176" bIns="76176" anchor="ctr">
            <a:spAutoFit/>
          </a:bodyPr>
          <a:lstStyle/>
          <a:p>
            <a:pPr marL="288925" indent="-288925">
              <a:lnSpc>
                <a:spcPct val="12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en-GB"/>
              <a:t>Узрочник: вирус influence,</a:t>
            </a:r>
            <a:endParaRPr lang="en-US"/>
          </a:p>
          <a:p>
            <a:pPr marL="288925" indent="-288925">
              <a:lnSpc>
                <a:spcPct val="12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en-GB"/>
              <a:t>Најчешће се јављају код особа са реуматским срчаним манама, </a:t>
            </a:r>
            <a:br>
              <a:rPr lang="sr-Latn-CS"/>
            </a:br>
            <a:r>
              <a:rPr lang="en-GB"/>
              <a:t>трудница и имунодефицијентних особа,</a:t>
            </a:r>
            <a:endParaRPr lang="en-US"/>
          </a:p>
          <a:p>
            <a:pPr marL="288925" indent="-288925">
              <a:lnSpc>
                <a:spcPct val="12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en-GB"/>
              <a:t>Настају рано (1 или 2 дана болести): уз погоршање општих симптома</a:t>
            </a:r>
            <a:r>
              <a:rPr lang="sr-Latn-CS"/>
              <a:t> </a:t>
            </a:r>
            <a:r>
              <a:rPr lang="en-GB"/>
              <a:t>јавља се кашаљ, диспнеја и цијаноза. Могућ и ARDS са леталним исходом,</a:t>
            </a:r>
            <a:endParaRPr lang="en-US"/>
          </a:p>
          <a:p>
            <a:pPr marL="288925" indent="-288925">
              <a:lnSpc>
                <a:spcPct val="12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en-GB"/>
              <a:t>Физикални налаз на плућима: маса високотонских или нискотонских </a:t>
            </a:r>
            <a:br>
              <a:rPr lang="sr-Latn-CS"/>
            </a:br>
            <a:r>
              <a:rPr lang="en-GB"/>
              <a:t>звиждука без знакова плућне кондезације,</a:t>
            </a:r>
            <a:endParaRPr lang="en-US"/>
          </a:p>
          <a:p>
            <a:pPr marL="288925" indent="-288925">
              <a:lnSpc>
                <a:spcPct val="12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en-GB"/>
              <a:t>Радиолошки: опсежни, обострани интерстицијски инфлитрати.</a:t>
            </a:r>
          </a:p>
        </p:txBody>
      </p:sp>
      <p:sp>
        <p:nvSpPr>
          <p:cNvPr id="357381" name="Rectangle 5"/>
          <p:cNvSpPr>
            <a:spLocks noChangeArrowheads="1"/>
          </p:cNvSpPr>
          <p:nvPr/>
        </p:nvSpPr>
        <p:spPr bwMode="auto">
          <a:xfrm>
            <a:off x="1187450" y="1052513"/>
            <a:ext cx="40259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b="1">
                <a:solidFill>
                  <a:srgbClr val="FFFF00"/>
                </a:solidFill>
              </a:rPr>
              <a:t>Примарне </a:t>
            </a:r>
            <a:r>
              <a:rPr lang="sr-Latn-CS" b="1">
                <a:solidFill>
                  <a:srgbClr val="FFFF00"/>
                </a:solidFill>
              </a:rPr>
              <a:t>грипозне</a:t>
            </a:r>
            <a:r>
              <a:rPr lang="en-GB" b="1">
                <a:solidFill>
                  <a:srgbClr val="FFFF00"/>
                </a:solidFill>
              </a:rPr>
              <a:t> пнеумоније</a:t>
            </a:r>
          </a:p>
        </p:txBody>
      </p:sp>
      <p:pic>
        <p:nvPicPr>
          <p:cNvPr id="357382" name="Picture 6" descr="Slika%205-85"/>
          <p:cNvPicPr>
            <a:picLocks noChangeAspect="1" noChangeArrowheads="1"/>
          </p:cNvPicPr>
          <p:nvPr/>
        </p:nvPicPr>
        <p:blipFill>
          <a:blip r:embed="rId3" cstate="print"/>
          <a:srcRect l="7738" t="2863"/>
          <a:stretch>
            <a:fillRect/>
          </a:stretch>
        </p:blipFill>
        <p:spPr bwMode="auto">
          <a:xfrm>
            <a:off x="5508625" y="620713"/>
            <a:ext cx="3444875" cy="2424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7968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B855840-792D-4CB4-B31E-42EDEB3A89A4}" type="slidenum">
              <a:rPr lang="en-US"/>
              <a:pPr/>
              <a:t>17</a:t>
            </a:fld>
            <a:endParaRPr lang="en-US"/>
          </a:p>
        </p:txBody>
      </p:sp>
      <p:pic>
        <p:nvPicPr>
          <p:cNvPr id="358404" name="Picture 4" descr="2"/>
          <p:cNvPicPr>
            <a:picLocks noChangeAspect="1" noChangeArrowheads="1"/>
          </p:cNvPicPr>
          <p:nvPr/>
        </p:nvPicPr>
        <p:blipFill>
          <a:blip r:embed="rId3" cstate="print"/>
          <a:srcRect t="9508" b="10364"/>
          <a:stretch>
            <a:fillRect/>
          </a:stretch>
        </p:blipFill>
        <p:spPr bwMode="auto">
          <a:xfrm>
            <a:off x="5997575" y="115888"/>
            <a:ext cx="2879725" cy="3600450"/>
          </a:xfrm>
          <a:prstGeom prst="rect">
            <a:avLst/>
          </a:prstGeom>
          <a:noFill/>
        </p:spPr>
      </p:pic>
      <p:sp>
        <p:nvSpPr>
          <p:cNvPr id="358405" name="Text Box 5"/>
          <p:cNvSpPr txBox="1">
            <a:spLocks noChangeArrowheads="1"/>
          </p:cNvSpPr>
          <p:nvPr/>
        </p:nvSpPr>
        <p:spPr bwMode="auto">
          <a:xfrm>
            <a:off x="971550" y="3833813"/>
            <a:ext cx="8021638" cy="273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4488" indent="-344488">
              <a:lnSpc>
                <a:spcPct val="12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en-GB"/>
              <a:t>Узрокују их бактерије (секундарна бактеријска инфекција),</a:t>
            </a:r>
          </a:p>
          <a:p>
            <a:pPr marL="344488" indent="-344488">
              <a:lnSpc>
                <a:spcPct val="12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en-GB"/>
              <a:t>Јављају се касније, у реко</a:t>
            </a:r>
            <a:r>
              <a:rPr lang="sr-Latn-CS"/>
              <a:t>н</a:t>
            </a:r>
            <a:r>
              <a:rPr lang="en-GB"/>
              <a:t>валесцентном стадијуму инфлуенце,</a:t>
            </a:r>
          </a:p>
          <a:p>
            <a:pPr marL="344488" indent="-344488">
              <a:lnSpc>
                <a:spcPct val="12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en-GB"/>
              <a:t>Клинички и радиолошки презентују се у виду лобарне (крупозне) пнеумоније,</a:t>
            </a:r>
          </a:p>
          <a:p>
            <a:pPr marL="344488" indent="-344488">
              <a:lnSpc>
                <a:spcPct val="12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en-GB"/>
              <a:t>Најчешће се јављају у старијих особа, срчаних болесника, у болесника са метаболичким болестима, болесника са ХОПБ и имунодефицијентних особа.</a:t>
            </a:r>
            <a:endParaRPr lang="en-US"/>
          </a:p>
        </p:txBody>
      </p:sp>
      <p:sp>
        <p:nvSpPr>
          <p:cNvPr id="358406" name="Rectangle 6"/>
          <p:cNvSpPr>
            <a:spLocks noChangeArrowheads="1"/>
          </p:cNvSpPr>
          <p:nvPr/>
        </p:nvSpPr>
        <p:spPr bwMode="auto">
          <a:xfrm>
            <a:off x="1042988" y="1052513"/>
            <a:ext cx="36687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GB" b="1">
                <a:solidFill>
                  <a:srgbClr val="FFFF00"/>
                </a:solidFill>
              </a:rPr>
              <a:t>"Постгрипозне" пнеумоније</a:t>
            </a:r>
          </a:p>
        </p:txBody>
      </p:sp>
    </p:spTree>
  </p:cSld>
  <p:clrMapOvr>
    <a:masterClrMapping/>
  </p:clrMapOvr>
  <p:transition advTm="24938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3DA3134-F7C7-495A-BCD9-1BFA9DE7405C}" type="slidenum">
              <a:rPr lang="en-US"/>
              <a:pPr/>
              <a:t>18</a:t>
            </a:fld>
            <a:endParaRPr lang="en-US"/>
          </a:p>
        </p:txBody>
      </p:sp>
      <p:sp>
        <p:nvSpPr>
          <p:cNvPr id="359430" name="Rectangle 6"/>
          <p:cNvSpPr>
            <a:spLocks noChangeArrowheads="1"/>
          </p:cNvSpPr>
          <p:nvPr/>
        </p:nvSpPr>
        <p:spPr bwMode="auto">
          <a:xfrm>
            <a:off x="1116013" y="3835400"/>
            <a:ext cx="7859712" cy="202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76176" bIns="76176" anchor="ctr">
            <a:spAutoFit/>
          </a:bodyPr>
          <a:lstStyle/>
          <a:p>
            <a:pPr marL="344488" indent="-344488">
              <a:lnSpc>
                <a:spcPct val="12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en-GB"/>
              <a:t>Настају удруженим дејством вируса influence и бактерија,</a:t>
            </a:r>
            <a:endParaRPr lang="en-US"/>
          </a:p>
          <a:p>
            <a:pPr marL="344488" indent="-344488">
              <a:lnSpc>
                <a:spcPct val="12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en-GB"/>
              <a:t>Јављају се рано, у акутној фази болести: општи симптоми су тежи,</a:t>
            </a:r>
            <a:r>
              <a:rPr lang="sr-Latn-CS"/>
              <a:t> </a:t>
            </a:r>
            <a:r>
              <a:rPr lang="en-GB"/>
              <a:t>а респираторни симптоми и знаци изражени већ од почетка болести,</a:t>
            </a:r>
            <a:endParaRPr lang="en-US"/>
          </a:p>
          <a:p>
            <a:pPr marL="344488" indent="-344488">
              <a:lnSpc>
                <a:spcPct val="12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en-GB"/>
              <a:t>Често се компликују а</a:t>
            </a:r>
            <a:r>
              <a:rPr lang="sr-Latn-CS"/>
              <a:t>п</a:t>
            </a:r>
            <a:r>
              <a:rPr lang="en-GB"/>
              <a:t>сцесом, гангреном и емпијемом плућа.</a:t>
            </a:r>
          </a:p>
        </p:txBody>
      </p:sp>
      <p:sp>
        <p:nvSpPr>
          <p:cNvPr id="359431" name="Rectangle 7"/>
          <p:cNvSpPr>
            <a:spLocks noChangeArrowheads="1"/>
          </p:cNvSpPr>
          <p:nvPr/>
        </p:nvSpPr>
        <p:spPr bwMode="auto">
          <a:xfrm>
            <a:off x="944563" y="908050"/>
            <a:ext cx="4038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r-Latn-CS" b="1">
                <a:solidFill>
                  <a:srgbClr val="FFFF00"/>
                </a:solidFill>
              </a:rPr>
              <a:t>Удружене</a:t>
            </a:r>
            <a:r>
              <a:rPr lang="en-GB" b="1">
                <a:solidFill>
                  <a:srgbClr val="FFFF00"/>
                </a:solidFill>
              </a:rPr>
              <a:t> </a:t>
            </a:r>
            <a:r>
              <a:rPr lang="sr-Latn-CS" b="1">
                <a:solidFill>
                  <a:srgbClr val="FFFF00"/>
                </a:solidFill>
              </a:rPr>
              <a:t>вирусно-бактеријске</a:t>
            </a:r>
            <a:r>
              <a:rPr lang="en-GB" b="1">
                <a:solidFill>
                  <a:srgbClr val="FFFF00"/>
                </a:solidFill>
              </a:rPr>
              <a:t> </a:t>
            </a:r>
            <a:br>
              <a:rPr lang="sr-Latn-CS" b="1">
                <a:solidFill>
                  <a:srgbClr val="FFFF00"/>
                </a:solidFill>
              </a:rPr>
            </a:br>
            <a:r>
              <a:rPr lang="en-GB" b="1">
                <a:solidFill>
                  <a:srgbClr val="FFFF00"/>
                </a:solidFill>
              </a:rPr>
              <a:t>пнеумоније</a:t>
            </a:r>
          </a:p>
        </p:txBody>
      </p:sp>
      <p:pic>
        <p:nvPicPr>
          <p:cNvPr id="359432" name="Picture 8" descr="Slika%205-86"/>
          <p:cNvPicPr>
            <a:picLocks noChangeAspect="1" noChangeArrowheads="1"/>
          </p:cNvPicPr>
          <p:nvPr/>
        </p:nvPicPr>
        <p:blipFill>
          <a:blip r:embed="rId3" cstate="print"/>
          <a:srcRect l="9718" r="7646"/>
          <a:stretch>
            <a:fillRect/>
          </a:stretch>
        </p:blipFill>
        <p:spPr bwMode="auto">
          <a:xfrm>
            <a:off x="5094288" y="269875"/>
            <a:ext cx="3887787" cy="317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7088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F55A5-8A63-4513-AE50-D2904C7EF6E5}" type="slidenum">
              <a:rPr lang="en-US"/>
              <a:pPr/>
              <a:t>19</a:t>
            </a:fld>
            <a:endParaRPr lang="en-US"/>
          </a:p>
        </p:txBody>
      </p:sp>
      <p:sp>
        <p:nvSpPr>
          <p:cNvPr id="360452" name="Rectangle 4"/>
          <p:cNvSpPr>
            <a:spLocks noChangeArrowheads="1"/>
          </p:cNvSpPr>
          <p:nvPr/>
        </p:nvSpPr>
        <p:spPr bwMode="auto">
          <a:xfrm>
            <a:off x="1547813" y="2133600"/>
            <a:ext cx="2979737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tIns="76176" bIns="76176" anchor="ctr">
            <a:spAutoFit/>
          </a:bodyPr>
          <a:lstStyle/>
          <a:p>
            <a:pPr>
              <a:lnSpc>
                <a:spcPct val="18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en-GB"/>
              <a:t> Отитис медиа, </a:t>
            </a:r>
            <a:endParaRPr lang="en-US"/>
          </a:p>
          <a:p>
            <a:pPr>
              <a:lnSpc>
                <a:spcPct val="18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en-GB"/>
              <a:t> Синузитис,</a:t>
            </a:r>
            <a:endParaRPr lang="en-US"/>
          </a:p>
          <a:p>
            <a:pPr>
              <a:lnSpc>
                <a:spcPct val="18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en-GB"/>
              <a:t> Миокардитис,</a:t>
            </a:r>
            <a:endParaRPr lang="en-US"/>
          </a:p>
          <a:p>
            <a:pPr>
              <a:lnSpc>
                <a:spcPct val="18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en-GB"/>
              <a:t> Енцефалитис,</a:t>
            </a:r>
            <a:endParaRPr lang="en-US"/>
          </a:p>
          <a:p>
            <a:pPr>
              <a:lnSpc>
                <a:spcPct val="18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en-GB"/>
              <a:t> Reyeov синдром,</a:t>
            </a:r>
            <a:endParaRPr lang="en-US"/>
          </a:p>
          <a:p>
            <a:pPr>
              <a:lnSpc>
                <a:spcPct val="18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en-GB"/>
              <a:t> Guillian-Barrev синдром.</a:t>
            </a:r>
          </a:p>
        </p:txBody>
      </p:sp>
      <p:sp>
        <p:nvSpPr>
          <p:cNvPr id="360453" name="Rectangle 5"/>
          <p:cNvSpPr>
            <a:spLocks noChangeArrowheads="1"/>
          </p:cNvSpPr>
          <p:nvPr/>
        </p:nvSpPr>
        <p:spPr bwMode="auto">
          <a:xfrm>
            <a:off x="1547813" y="1125538"/>
            <a:ext cx="32432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b="1">
                <a:solidFill>
                  <a:srgbClr val="FFFF00"/>
                </a:solidFill>
              </a:rPr>
              <a:t>Ванплућне компликације</a:t>
            </a:r>
            <a:endParaRPr lang="en-US" b="1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35738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D2D3151-549E-4A13-9B1F-D3DD1B212160}" type="slidenum">
              <a:rPr lang="en-US"/>
              <a:pPr/>
              <a:t>2</a:t>
            </a:fld>
            <a:endParaRPr lang="en-US"/>
          </a:p>
        </p:txBody>
      </p:sp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1258888" y="611188"/>
            <a:ext cx="20828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r>
              <a:rPr lang="en-US" sz="2800">
                <a:solidFill>
                  <a:srgbClr val="FFFF00"/>
                </a:solidFill>
                <a:latin typeface="Arial Rounded MT Bold" pitchFamily="34" charset="0"/>
              </a:rPr>
              <a:t>Општи део </a:t>
            </a:r>
          </a:p>
        </p:txBody>
      </p:sp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900113" y="1419225"/>
            <a:ext cx="8110537" cy="493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4488" indent="-344488">
              <a:lnSpc>
                <a:spcPct val="12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en-GB"/>
              <a:t>АРИ су најчешће инфективне болести код људи (2/3 свих инфекција),</a:t>
            </a:r>
          </a:p>
          <a:p>
            <a:pPr marL="344488" indent="-344488">
              <a:lnSpc>
                <a:spcPct val="12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en-GB"/>
              <a:t>Одрастао човек од АРИ оболи 2-5 пута годишње, а деца 8-12 пута</a:t>
            </a:r>
            <a:br>
              <a:rPr lang="sr-Latn-CS"/>
            </a:br>
            <a:r>
              <a:rPr lang="en-GB"/>
              <a:t>годишње,</a:t>
            </a:r>
          </a:p>
          <a:p>
            <a:pPr marL="344488" indent="-344488">
              <a:lnSpc>
                <a:spcPct val="12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en-GB"/>
              <a:t>АРИ су углавном капљичне инфекције које се превасходно јављају у хладним месецима,</a:t>
            </a:r>
          </a:p>
          <a:p>
            <a:pPr marL="344488" indent="-344488">
              <a:lnSpc>
                <a:spcPct val="12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en-GB"/>
              <a:t>Најчешћи узрочници АРИ су </a:t>
            </a:r>
            <a:r>
              <a:rPr lang="en-GB" i="1"/>
              <a:t>примарно респираторни вируси (ПРВ): </a:t>
            </a:r>
            <a:r>
              <a:rPr lang="en-GB"/>
              <a:t>вируси</a:t>
            </a:r>
            <a:r>
              <a:rPr lang="sr-Latn-CS"/>
              <a:t> </a:t>
            </a:r>
            <a:r>
              <a:rPr lang="en-GB"/>
              <a:t>инфлуенце, вируси параинфлуенце, аденовируси, риновируси, респираторни</a:t>
            </a:r>
            <a:r>
              <a:rPr lang="sr-Latn-CS"/>
              <a:t> </a:t>
            </a:r>
            <a:r>
              <a:rPr lang="en-GB"/>
              <a:t>синцицијални вирус и коронавируси,</a:t>
            </a:r>
          </a:p>
          <a:p>
            <a:pPr marL="344488" indent="-344488">
              <a:lnSpc>
                <a:spcPct val="12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sr-Latn-CS"/>
              <a:t> </a:t>
            </a:r>
            <a:r>
              <a:rPr lang="en-GB"/>
              <a:t>ПРВ могу да узрокују различите клиничке синдроме: обичну прехладу, фарингитис, ларингитис, респираторни фебрилни катар, фарингокоњу</a:t>
            </a:r>
            <a:r>
              <a:rPr lang="sr-Latn-CS"/>
              <a:t>н</a:t>
            </a:r>
            <a:r>
              <a:rPr lang="en-GB"/>
              <a:t>ктивалну</a:t>
            </a:r>
            <a:r>
              <a:rPr lang="sr-Latn-CS"/>
              <a:t> </a:t>
            </a:r>
            <a:r>
              <a:rPr lang="en-GB"/>
              <a:t>грозницу, трахеобронхитис, пнеумонију, круп и бронхиолитис,</a:t>
            </a:r>
          </a:p>
          <a:p>
            <a:pPr marL="344488" indent="-344488">
              <a:lnSpc>
                <a:spcPct val="12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sr-Latn-CS"/>
              <a:t> </a:t>
            </a:r>
            <a:r>
              <a:rPr lang="en-GB"/>
              <a:t>АРИ остављају краткотрајни, тип-специфичан имунитет.</a:t>
            </a:r>
            <a:endParaRPr lang="en-US"/>
          </a:p>
        </p:txBody>
      </p:sp>
    </p:spTree>
  </p:cSld>
  <p:clrMapOvr>
    <a:masterClrMapping/>
  </p:clrMapOvr>
  <p:transition advTm="100648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DF3CDE-B7E5-4825-917B-B8D5ED1DEB10}" type="slidenum">
              <a:rPr lang="en-US"/>
              <a:pPr/>
              <a:t>20</a:t>
            </a:fld>
            <a:endParaRPr lang="en-US"/>
          </a:p>
        </p:txBody>
      </p:sp>
      <p:sp>
        <p:nvSpPr>
          <p:cNvPr id="361476" name="Rectangle 4"/>
          <p:cNvSpPr>
            <a:spLocks noChangeArrowheads="1"/>
          </p:cNvSpPr>
          <p:nvPr/>
        </p:nvSpPr>
        <p:spPr bwMode="auto">
          <a:xfrm>
            <a:off x="1116013" y="1989138"/>
            <a:ext cx="3457575" cy="1411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6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sr-Latn-CS"/>
              <a:t> </a:t>
            </a:r>
            <a:r>
              <a:rPr lang="en-GB"/>
              <a:t>Клиничка слика,</a:t>
            </a:r>
            <a:endParaRPr lang="en-US"/>
          </a:p>
          <a:p>
            <a:pPr>
              <a:lnSpc>
                <a:spcPct val="16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sr-Latn-CS"/>
              <a:t> </a:t>
            </a:r>
            <a:r>
              <a:rPr lang="en-GB"/>
              <a:t>Епидемиолошки подаци,</a:t>
            </a:r>
          </a:p>
          <a:p>
            <a:pPr>
              <a:lnSpc>
                <a:spcPct val="16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sr-Latn-CS"/>
              <a:t> </a:t>
            </a:r>
            <a:r>
              <a:rPr lang="en-GB"/>
              <a:t>Крвна слика неспецифи</a:t>
            </a:r>
            <a:r>
              <a:rPr lang="sr-Latn-CS"/>
              <a:t>ч</a:t>
            </a:r>
            <a:r>
              <a:rPr lang="en-GB"/>
              <a:t>на</a:t>
            </a:r>
            <a:r>
              <a:rPr lang="sr-Latn-CS"/>
              <a:t>.</a:t>
            </a:r>
            <a:endParaRPr lang="en-GB"/>
          </a:p>
        </p:txBody>
      </p:sp>
      <p:sp>
        <p:nvSpPr>
          <p:cNvPr id="361477" name="Rectangle 5"/>
          <p:cNvSpPr>
            <a:spLocks noChangeArrowheads="1"/>
          </p:cNvSpPr>
          <p:nvPr/>
        </p:nvSpPr>
        <p:spPr bwMode="auto">
          <a:xfrm>
            <a:off x="1331913" y="1270000"/>
            <a:ext cx="16335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2400">
                <a:solidFill>
                  <a:srgbClr val="FFFF00"/>
                </a:solidFill>
                <a:latin typeface="Arial Rounded MT Bold" pitchFamily="34" charset="0"/>
              </a:rPr>
              <a:t>Дијагноза </a:t>
            </a:r>
            <a:endParaRPr lang="en-US" sz="2400">
              <a:solidFill>
                <a:srgbClr val="FFFF00"/>
              </a:solidFill>
              <a:latin typeface="Arial Rounded MT Bold" pitchFamily="34" charset="0"/>
            </a:endParaRPr>
          </a:p>
        </p:txBody>
      </p:sp>
      <p:sp>
        <p:nvSpPr>
          <p:cNvPr id="361478" name="Rectangle 6"/>
          <p:cNvSpPr>
            <a:spLocks noChangeArrowheads="1"/>
          </p:cNvSpPr>
          <p:nvPr/>
        </p:nvSpPr>
        <p:spPr bwMode="auto">
          <a:xfrm>
            <a:off x="1258888" y="4221163"/>
            <a:ext cx="28273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r>
              <a:rPr lang="en-US" b="1">
                <a:solidFill>
                  <a:srgbClr val="FFFF00"/>
                </a:solidFill>
              </a:rPr>
              <a:t>Етиолошка дијагноза</a:t>
            </a:r>
            <a:r>
              <a:rPr lang="en-US">
                <a:solidFill>
                  <a:srgbClr val="FFFF00"/>
                </a:solidFill>
              </a:rPr>
              <a:t> </a:t>
            </a:r>
          </a:p>
        </p:txBody>
      </p:sp>
      <p:sp>
        <p:nvSpPr>
          <p:cNvPr id="361479" name="Rectangle 7"/>
          <p:cNvSpPr>
            <a:spLocks noChangeArrowheads="1"/>
          </p:cNvSpPr>
          <p:nvPr/>
        </p:nvSpPr>
        <p:spPr bwMode="auto">
          <a:xfrm>
            <a:off x="1042988" y="4622800"/>
            <a:ext cx="7783512" cy="157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4488" indent="-344488">
              <a:lnSpc>
                <a:spcPct val="18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en-US"/>
              <a:t>Изолацијом вируса из назофарингеалног секрета или спутума (култивисањем),</a:t>
            </a:r>
          </a:p>
          <a:p>
            <a:pPr marL="344488" indent="-344488">
              <a:lnSpc>
                <a:spcPct val="18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en-US"/>
              <a:t>Серолошким реакцијама (RVK, RIH, ELISA, RIA).</a:t>
            </a:r>
          </a:p>
        </p:txBody>
      </p:sp>
    </p:spTree>
  </p:cSld>
  <p:clrMapOvr>
    <a:masterClrMapping/>
  </p:clrMapOvr>
  <p:transition advTm="54508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B5AF590-4807-454D-A7BD-26AFD571A8D9}" type="slidenum">
              <a:rPr lang="en-US"/>
              <a:pPr/>
              <a:t>21</a:t>
            </a:fld>
            <a:endParaRPr lang="en-US"/>
          </a:p>
        </p:txBody>
      </p:sp>
      <p:sp>
        <p:nvSpPr>
          <p:cNvPr id="362500" name="Rectangle 4"/>
          <p:cNvSpPr>
            <a:spLocks noChangeArrowheads="1"/>
          </p:cNvSpPr>
          <p:nvPr/>
        </p:nvSpPr>
        <p:spPr bwMode="auto">
          <a:xfrm>
            <a:off x="1258888" y="1152525"/>
            <a:ext cx="20431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r>
              <a:rPr lang="en-US" sz="2400">
                <a:solidFill>
                  <a:srgbClr val="FFFF00"/>
                </a:solidFill>
                <a:latin typeface="Arial Rounded MT Bold" pitchFamily="34" charset="0"/>
              </a:rPr>
              <a:t>Профилакса </a:t>
            </a:r>
          </a:p>
        </p:txBody>
      </p:sp>
      <p:sp>
        <p:nvSpPr>
          <p:cNvPr id="362501" name="Rectangle 5"/>
          <p:cNvSpPr>
            <a:spLocks noChangeArrowheads="1"/>
          </p:cNvSpPr>
          <p:nvPr/>
        </p:nvSpPr>
        <p:spPr bwMode="auto">
          <a:xfrm>
            <a:off x="1042988" y="4779963"/>
            <a:ext cx="5665787" cy="133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sr-Latn-CS"/>
              <a:t> </a:t>
            </a:r>
            <a:r>
              <a:rPr lang="en-US"/>
              <a:t>Вакцина (жива и мртва),</a:t>
            </a:r>
          </a:p>
          <a:p>
            <a:pPr>
              <a:lnSpc>
                <a:spcPct val="15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sr-Latn-CS"/>
              <a:t> </a:t>
            </a:r>
            <a:r>
              <a:rPr lang="en-US"/>
              <a:t>Имунитет након вакцинације траје 6 месеци, </a:t>
            </a:r>
            <a:br>
              <a:rPr lang="sr-Latn-CS"/>
            </a:br>
            <a:r>
              <a:rPr lang="sr-Latn-CS"/>
              <a:t>    </a:t>
            </a:r>
            <a:r>
              <a:rPr lang="en-US"/>
              <a:t>а вакцина штити "2-4 пута".</a:t>
            </a:r>
          </a:p>
        </p:txBody>
      </p:sp>
      <p:pic>
        <p:nvPicPr>
          <p:cNvPr id="36250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333375"/>
            <a:ext cx="4427537" cy="4425950"/>
          </a:xfrm>
          <a:prstGeom prst="rect">
            <a:avLst/>
          </a:prstGeom>
          <a:noFill/>
        </p:spPr>
      </p:pic>
    </p:spTree>
  </p:cSld>
  <p:clrMapOvr>
    <a:masterClrMapping/>
  </p:clrMapOvr>
  <p:transition advTm="60888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E35D033-16AB-4B18-8A94-6CC3B21E8955}" type="slidenum">
              <a:rPr lang="en-US"/>
              <a:pPr/>
              <a:t>22</a:t>
            </a:fld>
            <a:endParaRPr lang="en-US"/>
          </a:p>
        </p:txBody>
      </p:sp>
      <p:pic>
        <p:nvPicPr>
          <p:cNvPr id="36352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0688" y="4068763"/>
            <a:ext cx="1919287" cy="1889125"/>
          </a:xfrm>
          <a:prstGeom prst="rect">
            <a:avLst/>
          </a:prstGeom>
          <a:noFill/>
        </p:spPr>
      </p:pic>
      <p:pic>
        <p:nvPicPr>
          <p:cNvPr id="36352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97650" y="4068763"/>
            <a:ext cx="2546350" cy="2466975"/>
          </a:xfrm>
          <a:prstGeom prst="rect">
            <a:avLst/>
          </a:prstGeom>
          <a:noFill/>
        </p:spPr>
      </p:pic>
      <p:pic>
        <p:nvPicPr>
          <p:cNvPr id="36352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4325" y="4581525"/>
            <a:ext cx="3289300" cy="1600200"/>
          </a:xfrm>
          <a:prstGeom prst="rect">
            <a:avLst/>
          </a:prstGeom>
          <a:noFill/>
        </p:spPr>
      </p:pic>
      <p:sp>
        <p:nvSpPr>
          <p:cNvPr id="363527" name="Rectangle 7"/>
          <p:cNvSpPr>
            <a:spLocks noChangeArrowheads="1"/>
          </p:cNvSpPr>
          <p:nvPr/>
        </p:nvSpPr>
        <p:spPr bwMode="auto">
          <a:xfrm>
            <a:off x="1116013" y="981075"/>
            <a:ext cx="14525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just" eaLnBrk="1" hangingPunct="1">
              <a:buFont typeface="Symbol" pitchFamily="18" charset="2"/>
              <a:buNone/>
              <a:tabLst>
                <a:tab pos="228600" algn="l"/>
              </a:tabLst>
            </a:pPr>
            <a:r>
              <a:rPr lang="en-US" sz="2400">
                <a:solidFill>
                  <a:srgbClr val="FFFF00"/>
                </a:solidFill>
                <a:latin typeface="Arial Rounded MT Bold" pitchFamily="34" charset="0"/>
              </a:rPr>
              <a:t>Терапија</a:t>
            </a:r>
          </a:p>
        </p:txBody>
      </p:sp>
      <p:sp>
        <p:nvSpPr>
          <p:cNvPr id="363528" name="Text Box 8"/>
          <p:cNvSpPr txBox="1">
            <a:spLocks noChangeArrowheads="1"/>
          </p:cNvSpPr>
          <p:nvPr/>
        </p:nvSpPr>
        <p:spPr bwMode="auto">
          <a:xfrm>
            <a:off x="957263" y="1760538"/>
            <a:ext cx="7789862" cy="201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4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sr-Latn-CS"/>
              <a:t> </a:t>
            </a:r>
            <a:r>
              <a:rPr lang="en-US"/>
              <a:t>Мировање у акутној фази болести, </a:t>
            </a:r>
          </a:p>
          <a:p>
            <a:pPr>
              <a:lnSpc>
                <a:spcPct val="14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sr-Latn-CS"/>
              <a:t> </a:t>
            </a:r>
            <a:r>
              <a:rPr lang="en-US"/>
              <a:t>Симптоматска терапија,</a:t>
            </a:r>
          </a:p>
          <a:p>
            <a:pPr>
              <a:lnSpc>
                <a:spcPct val="14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sr-Latn-CS"/>
              <a:t> </a:t>
            </a:r>
            <a:r>
              <a:rPr lang="en-US"/>
              <a:t>Антивирусна терапија (амантадин, римантадин, рибавирин</a:t>
            </a:r>
            <a:r>
              <a:rPr lang="sr-Latn-CS"/>
              <a:t>, </a:t>
            </a:r>
            <a:r>
              <a:rPr lang="sr-Cyrl-CS"/>
              <a:t>занамивир, оселтамивир</a:t>
            </a:r>
            <a:r>
              <a:rPr lang="en-US"/>
              <a:t>),</a:t>
            </a:r>
          </a:p>
          <a:p>
            <a:pPr>
              <a:lnSpc>
                <a:spcPct val="14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sr-Latn-CS"/>
              <a:t> </a:t>
            </a:r>
            <a:r>
              <a:rPr lang="en-US"/>
              <a:t>Антибиотерапија.</a:t>
            </a:r>
          </a:p>
        </p:txBody>
      </p:sp>
    </p:spTree>
  </p:cSld>
  <p:clrMapOvr>
    <a:masterClrMapping/>
  </p:clrMapOvr>
  <p:transition advTm="70068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85453FF-D143-4C34-8C6D-720809C177AD}" type="slidenum">
              <a:rPr lang="en-US"/>
              <a:pPr/>
              <a:t>23</a:t>
            </a:fld>
            <a:endParaRPr lang="en-US"/>
          </a:p>
        </p:txBody>
      </p:sp>
      <p:sp>
        <p:nvSpPr>
          <p:cNvPr id="364548" name="Rectangle 4"/>
          <p:cNvSpPr>
            <a:spLocks noChangeArrowheads="1"/>
          </p:cNvSpPr>
          <p:nvPr/>
        </p:nvSpPr>
        <p:spPr bwMode="auto">
          <a:xfrm>
            <a:off x="1258888" y="688975"/>
            <a:ext cx="34877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r>
              <a:rPr lang="sr-Latn-CS" sz="2800" b="1">
                <a:solidFill>
                  <a:srgbClr val="FFFF00"/>
                </a:solidFill>
                <a:latin typeface="Arial Rounded MT Bold" pitchFamily="34" charset="0"/>
              </a:rPr>
              <a:t>ПАРА</a:t>
            </a:r>
            <a:r>
              <a:rPr lang="en-GB" sz="2800" b="1">
                <a:solidFill>
                  <a:srgbClr val="FFFF00"/>
                </a:solidFill>
                <a:latin typeface="Arial Rounded MT Bold" pitchFamily="34" charset="0"/>
              </a:rPr>
              <a:t>ИНФЛУЕНЦА</a:t>
            </a:r>
            <a:endParaRPr lang="en-US" sz="2800">
              <a:solidFill>
                <a:srgbClr val="FFFF00"/>
              </a:solidFill>
              <a:latin typeface="Arial Rounded MT Bold" pitchFamily="34" charset="0"/>
            </a:endParaRPr>
          </a:p>
        </p:txBody>
      </p:sp>
      <p:pic>
        <p:nvPicPr>
          <p:cNvPr id="364549" name="Picture 5" descr="hal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00338" y="1484313"/>
            <a:ext cx="4968875" cy="4557712"/>
          </a:xfrm>
          <a:prstGeom prst="rect">
            <a:avLst/>
          </a:prstGeom>
          <a:noFill/>
        </p:spPr>
      </p:pic>
    </p:spTree>
  </p:cSld>
  <p:clrMapOvr>
    <a:masterClrMapping/>
  </p:clrMapOvr>
  <p:transition advTm="5778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1549B7B-C1E9-4BB0-BA29-3BB5FAB2F191}" type="slidenum">
              <a:rPr lang="en-US"/>
              <a:pPr/>
              <a:t>24</a:t>
            </a:fld>
            <a:endParaRPr lang="en-US"/>
          </a:p>
        </p:txBody>
      </p:sp>
      <p:sp>
        <p:nvSpPr>
          <p:cNvPr id="365572" name="Rectangle 4"/>
          <p:cNvSpPr>
            <a:spLocks noChangeArrowheads="1"/>
          </p:cNvSpPr>
          <p:nvPr/>
        </p:nvSpPr>
        <p:spPr bwMode="auto">
          <a:xfrm>
            <a:off x="1116013" y="981075"/>
            <a:ext cx="57134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just" eaLnBrk="1" hangingPunct="1"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sr-Latn-CS"/>
              <a:t> </a:t>
            </a:r>
            <a:r>
              <a:rPr lang="en-US"/>
              <a:t>Вируси parainfluence (1, 2, 3, 4) - paramixoviridae.</a:t>
            </a:r>
          </a:p>
        </p:txBody>
      </p:sp>
      <p:sp>
        <p:nvSpPr>
          <p:cNvPr id="365573" name="Rectangle 5"/>
          <p:cNvSpPr>
            <a:spLocks noChangeArrowheads="1"/>
          </p:cNvSpPr>
          <p:nvPr/>
        </p:nvSpPr>
        <p:spPr bwMode="auto">
          <a:xfrm>
            <a:off x="1187450" y="333375"/>
            <a:ext cx="1733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FFFF00"/>
                </a:solidFill>
                <a:latin typeface="Arial Rounded MT Bold" pitchFamily="34" charset="0"/>
              </a:rPr>
              <a:t>Етиологија</a:t>
            </a:r>
          </a:p>
        </p:txBody>
      </p:sp>
      <p:pic>
        <p:nvPicPr>
          <p:cNvPr id="365574" name="Picture 6" descr="Slide3"/>
          <p:cNvPicPr>
            <a:picLocks noChangeAspect="1" noChangeArrowheads="1"/>
          </p:cNvPicPr>
          <p:nvPr/>
        </p:nvPicPr>
        <p:blipFill>
          <a:blip r:embed="rId3" cstate="print"/>
          <a:srcRect l="19560" t="20587" r="17453" b="7994"/>
          <a:stretch>
            <a:fillRect/>
          </a:stretch>
        </p:blipFill>
        <p:spPr bwMode="auto">
          <a:xfrm>
            <a:off x="1116013" y="2852738"/>
            <a:ext cx="4319587" cy="3673475"/>
          </a:xfrm>
          <a:prstGeom prst="rect">
            <a:avLst/>
          </a:prstGeom>
          <a:noFill/>
        </p:spPr>
      </p:pic>
      <p:pic>
        <p:nvPicPr>
          <p:cNvPr id="365575" name="Picture 7" descr="ParainfluenzaViru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525" y="1557338"/>
            <a:ext cx="3263900" cy="4973637"/>
          </a:xfrm>
          <a:prstGeom prst="rect">
            <a:avLst/>
          </a:prstGeom>
          <a:noFill/>
        </p:spPr>
      </p:pic>
    </p:spTree>
  </p:cSld>
  <p:clrMapOvr>
    <a:masterClrMapping/>
  </p:clrMapOvr>
  <p:transition advTm="6188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4A780A8-A378-4521-8843-7DE689F1E2C4}" type="slidenum">
              <a:rPr lang="en-US"/>
              <a:pPr/>
              <a:t>25</a:t>
            </a:fld>
            <a:endParaRPr lang="en-US"/>
          </a:p>
        </p:txBody>
      </p:sp>
      <p:sp>
        <p:nvSpPr>
          <p:cNvPr id="366596" name="Text Box 4"/>
          <p:cNvSpPr txBox="1">
            <a:spLocks noChangeArrowheads="1"/>
          </p:cNvSpPr>
          <p:nvPr/>
        </p:nvSpPr>
        <p:spPr bwMode="auto">
          <a:xfrm>
            <a:off x="1042988" y="1989138"/>
            <a:ext cx="6756400" cy="1411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6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sr-Latn-CS"/>
              <a:t> </a:t>
            </a:r>
            <a:r>
              <a:rPr lang="en-US"/>
              <a:t>Извор инфекције-човек,</a:t>
            </a:r>
          </a:p>
          <a:p>
            <a:pPr>
              <a:lnSpc>
                <a:spcPct val="16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sr-Latn-CS"/>
              <a:t> </a:t>
            </a:r>
            <a:r>
              <a:rPr lang="en-US"/>
              <a:t>Капљичне инфекције,</a:t>
            </a:r>
            <a:endParaRPr lang="sr-Latn-CS"/>
          </a:p>
          <a:p>
            <a:pPr>
              <a:lnSpc>
                <a:spcPct val="16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sr-Latn-CS"/>
              <a:t> </a:t>
            </a:r>
            <a:r>
              <a:rPr lang="en-US"/>
              <a:t>Јављају се епидемијски, најчешће у зимским месецима.</a:t>
            </a:r>
          </a:p>
        </p:txBody>
      </p:sp>
      <p:sp>
        <p:nvSpPr>
          <p:cNvPr id="366597" name="Rectangle 5"/>
          <p:cNvSpPr>
            <a:spLocks noChangeArrowheads="1"/>
          </p:cNvSpPr>
          <p:nvPr/>
        </p:nvSpPr>
        <p:spPr bwMode="auto">
          <a:xfrm>
            <a:off x="1042988" y="1196975"/>
            <a:ext cx="2486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FFFF00"/>
                </a:solidFill>
                <a:latin typeface="Arial Rounded MT Bold" pitchFamily="34" charset="0"/>
              </a:rPr>
              <a:t>Епидемиологија</a:t>
            </a:r>
            <a:endParaRPr lang="sr-Latn-CS" sz="2400">
              <a:solidFill>
                <a:srgbClr val="FFFF00"/>
              </a:solidFill>
              <a:latin typeface="Arial Rounded MT Bold" pitchFamily="34" charset="0"/>
            </a:endParaRPr>
          </a:p>
        </p:txBody>
      </p:sp>
      <p:sp>
        <p:nvSpPr>
          <p:cNvPr id="366598" name="Rectangle 6"/>
          <p:cNvSpPr>
            <a:spLocks noChangeArrowheads="1"/>
          </p:cNvSpPr>
          <p:nvPr/>
        </p:nvSpPr>
        <p:spPr bwMode="auto">
          <a:xfrm>
            <a:off x="1116013" y="4005263"/>
            <a:ext cx="18113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FFFF00"/>
                </a:solidFill>
                <a:latin typeface="Arial Rounded MT Bold" pitchFamily="34" charset="0"/>
              </a:rPr>
              <a:t>Патогенеза</a:t>
            </a:r>
          </a:p>
        </p:txBody>
      </p:sp>
      <p:sp>
        <p:nvSpPr>
          <p:cNvPr id="366599" name="Rectangle 7"/>
          <p:cNvSpPr>
            <a:spLocks noChangeArrowheads="1"/>
          </p:cNvSpPr>
          <p:nvPr/>
        </p:nvSpPr>
        <p:spPr bwMode="auto">
          <a:xfrm>
            <a:off x="869950" y="4652963"/>
            <a:ext cx="827405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8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sr-Latn-CS"/>
              <a:t> </a:t>
            </a:r>
            <a:r>
              <a:rPr lang="en-US"/>
              <a:t>Локално-респираторно обољење (нема виремије),</a:t>
            </a:r>
            <a:endParaRPr lang="sr-Latn-CS"/>
          </a:p>
          <a:p>
            <a:pPr>
              <a:lnSpc>
                <a:spcPct val="18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sr-Latn-CS"/>
              <a:t> </a:t>
            </a:r>
            <a:r>
              <a:rPr lang="en-US"/>
              <a:t>У патогенези крупа важну улогу имају специфични IgE имуноглобулини.</a:t>
            </a:r>
          </a:p>
        </p:txBody>
      </p:sp>
    </p:spTree>
  </p:cSld>
  <p:clrMapOvr>
    <a:masterClrMapping/>
  </p:clrMapOvr>
  <p:transition advTm="15248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26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56C9DF4-ED6D-44B4-BC5D-52A129CCD5E6}" type="slidenum">
              <a:rPr lang="en-US"/>
              <a:pPr/>
              <a:t>26</a:t>
            </a:fld>
            <a:endParaRPr lang="en-US"/>
          </a:p>
        </p:txBody>
      </p:sp>
      <p:sp>
        <p:nvSpPr>
          <p:cNvPr id="367620" name="Rectangle 4"/>
          <p:cNvSpPr>
            <a:spLocks noChangeArrowheads="1"/>
          </p:cNvSpPr>
          <p:nvPr/>
        </p:nvSpPr>
        <p:spPr bwMode="auto">
          <a:xfrm>
            <a:off x="1258888" y="908050"/>
            <a:ext cx="24653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r>
              <a:rPr lang="en-US" sz="2400">
                <a:solidFill>
                  <a:srgbClr val="FFFF00"/>
                </a:solidFill>
                <a:latin typeface="Arial Rounded MT Bold" pitchFamily="34" charset="0"/>
              </a:rPr>
              <a:t>Клиничка слика </a:t>
            </a:r>
          </a:p>
        </p:txBody>
      </p:sp>
      <p:graphicFrame>
        <p:nvGraphicFramePr>
          <p:cNvPr id="367712" name="Group 96"/>
          <p:cNvGraphicFramePr>
            <a:graphicFrameLocks noGrp="1"/>
          </p:cNvGraphicFramePr>
          <p:nvPr>
            <p:ph/>
          </p:nvPr>
        </p:nvGraphicFramePr>
        <p:xfrm>
          <a:off x="941388" y="2060575"/>
          <a:ext cx="7789862" cy="3962401"/>
        </p:xfrm>
        <a:graphic>
          <a:graphicData uri="http://schemas.openxmlformats.org/drawingml/2006/table">
            <a:tbl>
              <a:tblPr/>
              <a:tblGrid>
                <a:gridCol w="26971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319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607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3661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Тип вируса</a:t>
                      </a:r>
                      <a:endParaRPr kumimoji="0" 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Узраст</a:t>
                      </a:r>
                      <a:endParaRPr kumimoji="0" 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Клиничке манифестације примарне инфекције</a:t>
                      </a:r>
                      <a:endParaRPr kumimoji="0" 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2525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Parainfluenca 1 i 2</a:t>
                      </a:r>
                      <a:endParaRPr kumimoji="0" 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8-30 месеци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обична прехлада</a:t>
                      </a:r>
                    </a:p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круп</a:t>
                      </a:r>
                    </a:p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бронхитис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50938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Parainfluenca 3</a:t>
                      </a:r>
                      <a:endParaRPr kumimoji="0" 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4-24 месеца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круп</a:t>
                      </a:r>
                    </a:p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пнеумонија</a:t>
                      </a:r>
                    </a:p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бронхиолитис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2325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Parainfluenca 4</a:t>
                      </a:r>
                      <a:endParaRPr kumimoji="0" 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испод 6 година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прехлада</a:t>
                      </a:r>
                    </a:p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бронхитис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 advTm="38388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1A0ADB1-FAF5-4817-B9CE-E0A3B1614CCD}" type="slidenum">
              <a:rPr lang="en-US"/>
              <a:pPr/>
              <a:t>27</a:t>
            </a:fld>
            <a:endParaRPr lang="en-US"/>
          </a:p>
        </p:txBody>
      </p:sp>
      <p:sp>
        <p:nvSpPr>
          <p:cNvPr id="368644" name="Rectangle 4"/>
          <p:cNvSpPr>
            <a:spLocks noChangeArrowheads="1"/>
          </p:cNvSpPr>
          <p:nvPr/>
        </p:nvSpPr>
        <p:spPr bwMode="auto">
          <a:xfrm>
            <a:off x="1403350" y="3249613"/>
            <a:ext cx="14525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tabLst>
                <a:tab pos="228600" algn="l"/>
              </a:tabLst>
            </a:pPr>
            <a:r>
              <a:rPr lang="en-US" sz="2400">
                <a:solidFill>
                  <a:srgbClr val="FFFF00"/>
                </a:solidFill>
                <a:latin typeface="Arial Rounded MT Bold" pitchFamily="34" charset="0"/>
              </a:rPr>
              <a:t>Терапија</a:t>
            </a:r>
          </a:p>
        </p:txBody>
      </p:sp>
      <p:sp>
        <p:nvSpPr>
          <p:cNvPr id="368645" name="Rectangle 5"/>
          <p:cNvSpPr>
            <a:spLocks noChangeArrowheads="1"/>
          </p:cNvSpPr>
          <p:nvPr/>
        </p:nvSpPr>
        <p:spPr bwMode="auto">
          <a:xfrm>
            <a:off x="1476375" y="1052513"/>
            <a:ext cx="15573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FFFF00"/>
                </a:solidFill>
                <a:latin typeface="Arial Rounded MT Bold" pitchFamily="34" charset="0"/>
              </a:rPr>
              <a:t>Дијагноза</a:t>
            </a:r>
          </a:p>
        </p:txBody>
      </p:sp>
      <p:sp>
        <p:nvSpPr>
          <p:cNvPr id="368646" name="Text Box 6"/>
          <p:cNvSpPr txBox="1">
            <a:spLocks noChangeArrowheads="1"/>
          </p:cNvSpPr>
          <p:nvPr/>
        </p:nvSpPr>
        <p:spPr bwMode="auto">
          <a:xfrm>
            <a:off x="1258888" y="1847850"/>
            <a:ext cx="7751762" cy="116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4488" indent="-344488">
              <a:lnSpc>
                <a:spcPct val="13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sr-Latn-CS"/>
              <a:t>Изолација вируса из назофарингеалног секрета или спутума (култивисање),</a:t>
            </a:r>
          </a:p>
          <a:p>
            <a:pPr marL="344488" indent="-344488">
              <a:lnSpc>
                <a:spcPct val="13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en-US"/>
              <a:t>Серолошк</a:t>
            </a:r>
            <a:r>
              <a:rPr lang="sr-Latn-CS"/>
              <a:t>е</a:t>
            </a:r>
            <a:r>
              <a:rPr lang="en-US"/>
              <a:t> реакциј</a:t>
            </a:r>
            <a:r>
              <a:rPr lang="sr-Latn-CS"/>
              <a:t>е</a:t>
            </a:r>
            <a:r>
              <a:rPr lang="en-US"/>
              <a:t>.</a:t>
            </a:r>
          </a:p>
        </p:txBody>
      </p:sp>
      <p:sp>
        <p:nvSpPr>
          <p:cNvPr id="368647" name="Rectangle 7"/>
          <p:cNvSpPr>
            <a:spLocks noChangeArrowheads="1"/>
          </p:cNvSpPr>
          <p:nvPr/>
        </p:nvSpPr>
        <p:spPr bwMode="auto">
          <a:xfrm>
            <a:off x="1303338" y="3852863"/>
            <a:ext cx="2903537" cy="80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sr-Latn-CS"/>
              <a:t> </a:t>
            </a:r>
            <a:r>
              <a:rPr lang="en-US"/>
              <a:t>Симптоматска</a:t>
            </a:r>
            <a:r>
              <a:rPr lang="sr-Latn-CS"/>
              <a:t>,</a:t>
            </a:r>
          </a:p>
          <a:p>
            <a:pPr>
              <a:lnSpc>
                <a:spcPct val="13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sr-Latn-CS"/>
              <a:t> Каузална (рибавирин).</a:t>
            </a:r>
            <a:endParaRPr lang="en-US"/>
          </a:p>
        </p:txBody>
      </p:sp>
      <p:sp>
        <p:nvSpPr>
          <p:cNvPr id="368648" name="Text Box 8"/>
          <p:cNvSpPr txBox="1">
            <a:spLocks noChangeArrowheads="1"/>
          </p:cNvSpPr>
          <p:nvPr/>
        </p:nvSpPr>
        <p:spPr bwMode="auto">
          <a:xfrm>
            <a:off x="1466850" y="4978400"/>
            <a:ext cx="1825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r-Cyrl-CS" sz="2400">
                <a:solidFill>
                  <a:srgbClr val="FFFF00"/>
                </a:solidFill>
                <a:latin typeface="Arial Rounded MT Bold" pitchFamily="34" charset="0"/>
              </a:rPr>
              <a:t>Превенција</a:t>
            </a:r>
          </a:p>
        </p:txBody>
      </p:sp>
      <p:sp>
        <p:nvSpPr>
          <p:cNvPr id="368649" name="Text Box 9"/>
          <p:cNvSpPr txBox="1">
            <a:spLocks noChangeArrowheads="1"/>
          </p:cNvSpPr>
          <p:nvPr/>
        </p:nvSpPr>
        <p:spPr bwMode="auto">
          <a:xfrm>
            <a:off x="1331913" y="5707063"/>
            <a:ext cx="70500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sr-Cyrl-CS"/>
              <a:t> Жива (атенуирана) вакцина против параинфлуенца 3 вируса.</a:t>
            </a:r>
          </a:p>
        </p:txBody>
      </p:sp>
    </p:spTree>
  </p:cSld>
  <p:clrMapOvr>
    <a:masterClrMapping/>
  </p:clrMapOvr>
  <p:transition advTm="32338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F542A44-53D4-4165-940A-53365183695F}" type="slidenum">
              <a:rPr lang="en-US"/>
              <a:pPr/>
              <a:t>28</a:t>
            </a:fld>
            <a:endParaRPr lang="en-US"/>
          </a:p>
        </p:txBody>
      </p:sp>
      <p:sp>
        <p:nvSpPr>
          <p:cNvPr id="369668" name="Rectangle 4"/>
          <p:cNvSpPr>
            <a:spLocks noChangeArrowheads="1"/>
          </p:cNvSpPr>
          <p:nvPr/>
        </p:nvSpPr>
        <p:spPr bwMode="auto">
          <a:xfrm>
            <a:off x="2051050" y="908050"/>
            <a:ext cx="55848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r>
              <a:rPr lang="sr-Latn-CS" sz="2800" b="1">
                <a:solidFill>
                  <a:srgbClr val="FFFF00"/>
                </a:solidFill>
                <a:latin typeface="Arial Rounded MT Bold" pitchFamily="34" charset="0"/>
              </a:rPr>
              <a:t>АДЕНОВИРУСНЕ ИНФЕКЦИЈЕ</a:t>
            </a:r>
            <a:r>
              <a:rPr lang="en-US" sz="2800">
                <a:solidFill>
                  <a:srgbClr val="FFFF00"/>
                </a:solidFill>
                <a:latin typeface="Arial Rounded MT Bold" pitchFamily="34" charset="0"/>
              </a:rPr>
              <a:t> </a:t>
            </a:r>
          </a:p>
        </p:txBody>
      </p:sp>
      <p:pic>
        <p:nvPicPr>
          <p:cNvPr id="369669" name="Picture 5" descr="Adenovirus2OU_01192005-rev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6013" y="2349500"/>
            <a:ext cx="7488237" cy="1781175"/>
          </a:xfrm>
          <a:prstGeom prst="rect">
            <a:avLst/>
          </a:prstGeom>
          <a:noFill/>
        </p:spPr>
      </p:pic>
    </p:spTree>
  </p:cSld>
  <p:clrMapOvr>
    <a:masterClrMapping/>
  </p:clrMapOvr>
  <p:transition advTm="9268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AFCBA4D-50A4-4B52-A019-5AFBB7606AAF}" type="slidenum">
              <a:rPr lang="en-US"/>
              <a:pPr/>
              <a:t>29</a:t>
            </a:fld>
            <a:endParaRPr lang="en-US"/>
          </a:p>
        </p:txBody>
      </p:sp>
      <p:sp>
        <p:nvSpPr>
          <p:cNvPr id="370692" name="Rectangle 4"/>
          <p:cNvSpPr>
            <a:spLocks noChangeArrowheads="1"/>
          </p:cNvSpPr>
          <p:nvPr/>
        </p:nvSpPr>
        <p:spPr bwMode="auto">
          <a:xfrm>
            <a:off x="1331913" y="936625"/>
            <a:ext cx="1809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r>
              <a:rPr lang="en-US" sz="2400">
                <a:solidFill>
                  <a:srgbClr val="FFFF00"/>
                </a:solidFill>
                <a:latin typeface="Arial Rounded MT Bold" pitchFamily="34" charset="0"/>
              </a:rPr>
              <a:t>Етиологија </a:t>
            </a:r>
          </a:p>
        </p:txBody>
      </p:sp>
      <p:sp>
        <p:nvSpPr>
          <p:cNvPr id="370693" name="Rectangle 5"/>
          <p:cNvSpPr>
            <a:spLocks noChangeArrowheads="1"/>
          </p:cNvSpPr>
          <p:nvPr/>
        </p:nvSpPr>
        <p:spPr bwMode="auto">
          <a:xfrm>
            <a:off x="1116013" y="1773238"/>
            <a:ext cx="6102350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4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sr-Latn-CS"/>
              <a:t> </a:t>
            </a:r>
            <a:r>
              <a:rPr lang="en-US"/>
              <a:t>Adenovirusi (DNA вируси) - 4</a:t>
            </a:r>
            <a:r>
              <a:rPr lang="sr-Latn-CS"/>
              <a:t>9</a:t>
            </a:r>
            <a:r>
              <a:rPr lang="en-US"/>
              <a:t> </a:t>
            </a:r>
            <a:r>
              <a:rPr lang="sr-Latn-CS"/>
              <a:t>серо</a:t>
            </a:r>
            <a:r>
              <a:rPr lang="en-US"/>
              <a:t>тип</a:t>
            </a:r>
            <a:r>
              <a:rPr lang="sr-Latn-CS"/>
              <a:t>ов</a:t>
            </a:r>
            <a:r>
              <a:rPr lang="en-US"/>
              <a:t>а,</a:t>
            </a:r>
          </a:p>
          <a:p>
            <a:pPr>
              <a:lnSpc>
                <a:spcPct val="14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sr-Latn-CS"/>
              <a:t> </a:t>
            </a:r>
            <a:r>
              <a:rPr lang="en-US"/>
              <a:t>Афинитет ка аденоидном ткиву (лимфатично ткиво),</a:t>
            </a:r>
          </a:p>
          <a:p>
            <a:pPr>
              <a:lnSpc>
                <a:spcPct val="14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sr-Latn-CS"/>
              <a:t> </a:t>
            </a:r>
            <a:r>
              <a:rPr lang="en-US"/>
              <a:t>Имају онкогена својства.</a:t>
            </a:r>
          </a:p>
        </p:txBody>
      </p:sp>
      <p:pic>
        <p:nvPicPr>
          <p:cNvPr id="370694" name="Picture 6" descr="big-adenovirus-v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41888" y="2717800"/>
            <a:ext cx="3716337" cy="3816350"/>
          </a:xfrm>
          <a:prstGeom prst="rect">
            <a:avLst/>
          </a:prstGeom>
          <a:solidFill>
            <a:schemeClr val="tx1"/>
          </a:solidFill>
        </p:spPr>
      </p:pic>
    </p:spTree>
  </p:cSld>
  <p:clrMapOvr>
    <a:masterClrMapping/>
  </p:clrMapOvr>
  <p:transition advTm="12538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7E0496-9741-49D1-A3E9-ACCE2DE333D0}" type="slidenum">
              <a:rPr lang="en-US"/>
              <a:pPr/>
              <a:t>3</a:t>
            </a:fld>
            <a:endParaRPr lang="en-US"/>
          </a:p>
        </p:txBody>
      </p:sp>
      <p:sp>
        <p:nvSpPr>
          <p:cNvPr id="334852" name="Rectangle 4"/>
          <p:cNvSpPr>
            <a:spLocks noChangeArrowheads="1"/>
          </p:cNvSpPr>
          <p:nvPr/>
        </p:nvSpPr>
        <p:spPr bwMode="auto">
          <a:xfrm>
            <a:off x="1258888" y="688975"/>
            <a:ext cx="38592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r>
              <a:rPr lang="en-GB" sz="2800" b="1">
                <a:solidFill>
                  <a:srgbClr val="FFFF00"/>
                </a:solidFill>
                <a:latin typeface="Arial Rounded MT Bold" pitchFamily="34" charset="0"/>
              </a:rPr>
              <a:t>ИНФЛУЕНЦА (ГРИП)</a:t>
            </a:r>
            <a:r>
              <a:rPr lang="en-US" sz="2800">
                <a:solidFill>
                  <a:srgbClr val="FFFF00"/>
                </a:solidFill>
                <a:latin typeface="Arial Rounded MT Bold" pitchFamily="34" charset="0"/>
              </a:rPr>
              <a:t> </a:t>
            </a:r>
          </a:p>
        </p:txBody>
      </p:sp>
      <p:pic>
        <p:nvPicPr>
          <p:cNvPr id="334853" name="Picture 5" descr="influenza_viru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875" y="1628775"/>
            <a:ext cx="5400675" cy="4635500"/>
          </a:xfrm>
          <a:prstGeom prst="rect">
            <a:avLst/>
          </a:prstGeom>
          <a:noFill/>
        </p:spPr>
      </p:pic>
    </p:spTree>
  </p:cSld>
  <p:clrMapOvr>
    <a:masterClrMapping/>
  </p:clrMapOvr>
  <p:transition advTm="9958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C1F264F-6EE5-4600-870D-FF26132370C3}" type="slidenum">
              <a:rPr lang="en-US"/>
              <a:pPr/>
              <a:t>30</a:t>
            </a:fld>
            <a:endParaRPr lang="en-US"/>
          </a:p>
        </p:txBody>
      </p:sp>
      <p:pic>
        <p:nvPicPr>
          <p:cNvPr id="371716" name="Picture 4" descr="adenovirus-224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113" y="1916113"/>
            <a:ext cx="3970337" cy="4278312"/>
          </a:xfrm>
          <a:prstGeom prst="rect">
            <a:avLst/>
          </a:prstGeom>
          <a:noFill/>
        </p:spPr>
      </p:pic>
      <p:pic>
        <p:nvPicPr>
          <p:cNvPr id="371717" name="Picture 5" descr="em_aden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163" y="1916113"/>
            <a:ext cx="3511550" cy="4213225"/>
          </a:xfrm>
          <a:prstGeom prst="rect">
            <a:avLst/>
          </a:prstGeom>
          <a:noFill/>
        </p:spPr>
      </p:pic>
      <p:sp>
        <p:nvSpPr>
          <p:cNvPr id="371718" name="Text Box 6"/>
          <p:cNvSpPr txBox="1">
            <a:spLocks noChangeArrowheads="1"/>
          </p:cNvSpPr>
          <p:nvPr/>
        </p:nvSpPr>
        <p:spPr bwMode="auto">
          <a:xfrm>
            <a:off x="3348038" y="1006475"/>
            <a:ext cx="31861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r-Cyrl-CS" i="1">
                <a:solidFill>
                  <a:srgbClr val="FFFF00"/>
                </a:solidFill>
              </a:rPr>
              <a:t>Изглед и грађа аденовируса</a:t>
            </a:r>
          </a:p>
        </p:txBody>
      </p:sp>
    </p:spTree>
  </p:cSld>
  <p:clrMapOvr>
    <a:masterClrMapping/>
  </p:clrMapOvr>
  <p:transition advTm="4458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A1A1B03-DEFD-4E3F-BAB4-1A5FB5C03DCE}" type="slidenum">
              <a:rPr lang="en-US"/>
              <a:pPr/>
              <a:t>31</a:t>
            </a:fld>
            <a:endParaRPr lang="en-US"/>
          </a:p>
        </p:txBody>
      </p:sp>
      <p:sp>
        <p:nvSpPr>
          <p:cNvPr id="372740" name="Rectangle 4"/>
          <p:cNvSpPr>
            <a:spLocks noChangeArrowheads="1"/>
          </p:cNvSpPr>
          <p:nvPr/>
        </p:nvSpPr>
        <p:spPr bwMode="auto">
          <a:xfrm>
            <a:off x="1331913" y="1008063"/>
            <a:ext cx="2562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r>
              <a:rPr lang="en-US" sz="2400">
                <a:solidFill>
                  <a:srgbClr val="FFFF00"/>
                </a:solidFill>
                <a:latin typeface="Arial Rounded MT Bold" pitchFamily="34" charset="0"/>
              </a:rPr>
              <a:t>Епидемиологија </a:t>
            </a:r>
          </a:p>
        </p:txBody>
      </p:sp>
      <p:sp>
        <p:nvSpPr>
          <p:cNvPr id="372741" name="Text Box 5"/>
          <p:cNvSpPr txBox="1">
            <a:spLocks noChangeArrowheads="1"/>
          </p:cNvSpPr>
          <p:nvPr/>
        </p:nvSpPr>
        <p:spPr bwMode="auto">
          <a:xfrm>
            <a:off x="1116013" y="2349500"/>
            <a:ext cx="7718425" cy="299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8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sr-Latn-CS"/>
              <a:t> </a:t>
            </a:r>
            <a:r>
              <a:rPr lang="en-US"/>
              <a:t>Извор инфекције болестан човек (заразност траје и до 25 дана)</a:t>
            </a:r>
            <a:r>
              <a:rPr lang="sr-Latn-CS"/>
              <a:t>,</a:t>
            </a:r>
            <a:endParaRPr lang="en-US"/>
          </a:p>
          <a:p>
            <a:pPr>
              <a:lnSpc>
                <a:spcPct val="18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sr-Latn-CS"/>
              <a:t> </a:t>
            </a:r>
            <a:r>
              <a:rPr lang="en-US"/>
              <a:t>Пут преношења: </a:t>
            </a:r>
            <a:endParaRPr lang="sr-Latn-CS"/>
          </a:p>
          <a:p>
            <a:pPr lvl="1">
              <a:lnSpc>
                <a:spcPct val="18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ü"/>
            </a:pPr>
            <a:r>
              <a:rPr lang="sr-Latn-CS"/>
              <a:t> </a:t>
            </a:r>
            <a:r>
              <a:rPr lang="en-US"/>
              <a:t>капљични (улазно место респираторна слузница),</a:t>
            </a:r>
          </a:p>
          <a:p>
            <a:pPr lvl="1">
              <a:lnSpc>
                <a:spcPct val="18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ü"/>
            </a:pPr>
            <a:r>
              <a:rPr lang="en-US"/>
              <a:t> преко воде из</a:t>
            </a:r>
            <a:r>
              <a:rPr lang="sr-Latn-CS"/>
              <a:t> </a:t>
            </a:r>
            <a:r>
              <a:rPr lang="en-US"/>
              <a:t>базена (коњу</a:t>
            </a:r>
            <a:r>
              <a:rPr lang="sr-Latn-CS"/>
              <a:t>н</a:t>
            </a:r>
            <a:r>
              <a:rPr lang="en-US"/>
              <a:t>ктива) и </a:t>
            </a:r>
            <a:endParaRPr lang="sr-Latn-CS"/>
          </a:p>
          <a:p>
            <a:pPr lvl="1">
              <a:lnSpc>
                <a:spcPct val="18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ü"/>
            </a:pPr>
            <a:r>
              <a:rPr lang="sr-Latn-CS"/>
              <a:t> </a:t>
            </a:r>
            <a:r>
              <a:rPr lang="en-US"/>
              <a:t>фекално-орални (слузница гастроинтестиналног тракта)</a:t>
            </a:r>
            <a:r>
              <a:rPr lang="sr-Latn-CS"/>
              <a:t>.</a:t>
            </a:r>
            <a:endParaRPr lang="en-US"/>
          </a:p>
        </p:txBody>
      </p:sp>
    </p:spTree>
  </p:cSld>
  <p:clrMapOvr>
    <a:masterClrMapping/>
  </p:clrMapOvr>
  <p:transition advTm="24548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CA2E2A-9924-4B57-875D-85348AA51C57}" type="slidenum">
              <a:rPr lang="en-US"/>
              <a:pPr/>
              <a:t>32</a:t>
            </a:fld>
            <a:endParaRPr lang="en-US"/>
          </a:p>
        </p:txBody>
      </p:sp>
      <p:sp>
        <p:nvSpPr>
          <p:cNvPr id="373764" name="Rectangle 4"/>
          <p:cNvSpPr>
            <a:spLocks noChangeArrowheads="1"/>
          </p:cNvSpPr>
          <p:nvPr/>
        </p:nvSpPr>
        <p:spPr bwMode="auto">
          <a:xfrm>
            <a:off x="1403350" y="1008063"/>
            <a:ext cx="18875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r>
              <a:rPr lang="en-US" sz="2400">
                <a:solidFill>
                  <a:srgbClr val="FFFF00"/>
                </a:solidFill>
                <a:latin typeface="Arial Rounded MT Bold" pitchFamily="34" charset="0"/>
              </a:rPr>
              <a:t>Патогенеза </a:t>
            </a:r>
          </a:p>
        </p:txBody>
      </p:sp>
      <p:sp>
        <p:nvSpPr>
          <p:cNvPr id="373765" name="Rectangle 5"/>
          <p:cNvSpPr>
            <a:spLocks noChangeArrowheads="1"/>
          </p:cNvSpPr>
          <p:nvPr/>
        </p:nvSpPr>
        <p:spPr bwMode="auto">
          <a:xfrm>
            <a:off x="1008063" y="2012950"/>
            <a:ext cx="7823200" cy="396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4488" indent="-344488">
              <a:lnSpc>
                <a:spcPct val="140000"/>
              </a:lnSpc>
              <a:spcBef>
                <a:spcPct val="5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en-US"/>
              <a:t>Аденовируси се размножавају у епителним ћелијама слузнице, пратећим лимфним фоликулама и регионалним лимфним жлездама,</a:t>
            </a:r>
          </a:p>
          <a:p>
            <a:pPr marL="344488" indent="-344488">
              <a:lnSpc>
                <a:spcPct val="140000"/>
              </a:lnSpc>
              <a:spcBef>
                <a:spcPct val="5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en-US"/>
              <a:t>Након примарне инфекције дуго могу да перзистирају у аденоидном</a:t>
            </a:r>
            <a:r>
              <a:rPr lang="sr-Latn-CS"/>
              <a:t> </a:t>
            </a:r>
            <a:r>
              <a:rPr lang="en-US"/>
              <a:t>ткиву у латентном стању,</a:t>
            </a:r>
          </a:p>
          <a:p>
            <a:pPr marL="344488" indent="-344488">
              <a:lnSpc>
                <a:spcPct val="140000"/>
              </a:lnSpc>
              <a:spcBef>
                <a:spcPct val="5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en-US"/>
              <a:t>Касније може доћи до реактивације латентне инфекције </a:t>
            </a:r>
            <a:br>
              <a:rPr lang="sr-Latn-CS"/>
            </a:br>
            <a:r>
              <a:rPr lang="en-US"/>
              <a:t>(у току пертусиса или осипних грозница),</a:t>
            </a:r>
          </a:p>
          <a:p>
            <a:pPr marL="344488" indent="-344488">
              <a:lnSpc>
                <a:spcPct val="140000"/>
              </a:lnSpc>
              <a:spcBef>
                <a:spcPct val="5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en-US"/>
              <a:t>Код имунодефицијентних особа честе су генерализоване </a:t>
            </a:r>
            <a:br>
              <a:rPr lang="sr-Latn-CS"/>
            </a:br>
            <a:r>
              <a:rPr lang="en-US"/>
              <a:t>адено-инфекције.</a:t>
            </a:r>
          </a:p>
        </p:txBody>
      </p:sp>
    </p:spTree>
  </p:cSld>
  <p:clrMapOvr>
    <a:masterClrMapping/>
  </p:clrMapOvr>
  <p:transition advTm="2168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28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A5DF1D5-7BFF-4AFF-A974-FE91E706A6D4}" type="slidenum">
              <a:rPr lang="en-US"/>
              <a:pPr/>
              <a:t>33</a:t>
            </a:fld>
            <a:endParaRPr lang="en-US"/>
          </a:p>
        </p:txBody>
      </p:sp>
      <p:sp>
        <p:nvSpPr>
          <p:cNvPr id="374788" name="Rectangle 4"/>
          <p:cNvSpPr>
            <a:spLocks noChangeArrowheads="1"/>
          </p:cNvSpPr>
          <p:nvPr/>
        </p:nvSpPr>
        <p:spPr bwMode="auto">
          <a:xfrm>
            <a:off x="1116013" y="549275"/>
            <a:ext cx="7624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r>
              <a:rPr lang="en-US" sz="2400">
                <a:solidFill>
                  <a:srgbClr val="FFFF00"/>
                </a:solidFill>
                <a:latin typeface="Arial Rounded MT Bold" pitchFamily="34" charset="0"/>
              </a:rPr>
              <a:t>Кл</a:t>
            </a:r>
            <a:r>
              <a:rPr lang="sr-Latn-CS" sz="2400">
                <a:solidFill>
                  <a:srgbClr val="FFFF00"/>
                </a:solidFill>
                <a:latin typeface="Arial Rounded MT Bold" pitchFamily="34" charset="0"/>
              </a:rPr>
              <a:t>иничке</a:t>
            </a:r>
            <a:r>
              <a:rPr lang="en-US" sz="2400">
                <a:solidFill>
                  <a:srgbClr val="FFFF00"/>
                </a:solidFill>
                <a:latin typeface="Arial Rounded MT Bold" pitchFamily="34" charset="0"/>
              </a:rPr>
              <a:t> манифестације аденовирусних инфекција </a:t>
            </a:r>
          </a:p>
        </p:txBody>
      </p:sp>
      <p:graphicFrame>
        <p:nvGraphicFramePr>
          <p:cNvPr id="374862" name="Group 78"/>
          <p:cNvGraphicFramePr>
            <a:graphicFrameLocks noGrp="1"/>
          </p:cNvGraphicFramePr>
          <p:nvPr>
            <p:ph/>
          </p:nvPr>
        </p:nvGraphicFramePr>
        <p:xfrm>
          <a:off x="798513" y="1628775"/>
          <a:ext cx="8021637" cy="4697731"/>
        </p:xfrm>
        <a:graphic>
          <a:graphicData uri="http://schemas.openxmlformats.org/drawingml/2006/table">
            <a:tbl>
              <a:tblPr/>
              <a:tblGrid>
                <a:gridCol w="25288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893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034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151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Узраст</a:t>
                      </a: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Синдроми</a:t>
                      </a: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Серолошки тип аденовируса</a:t>
                      </a: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8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Мала деца</a:t>
                      </a: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Назофарингитис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1, 2, 5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1133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Деца</a:t>
                      </a: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Фебрилни респират. катар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Фарингокоњу</a:t>
                      </a:r>
                      <a:r>
                        <a:rPr kumimoji="0" lang="sr-Latn-C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ктивална грозница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Хеморагични циститис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Пролив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Менингоенцефалитис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Инвагинација црева 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 2, 4 - 6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3, 7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11, 21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2, 3, 5, 40, 41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2, 6, 7, 12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1, 2, 4, 5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Одрасли</a:t>
                      </a: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Епидемични кератокоњу</a:t>
                      </a:r>
                      <a:r>
                        <a:rPr kumimoji="0" lang="sr-Latn-C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ктивитис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8, 19, 37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Имунодефицијентни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болесници</a:t>
                      </a: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Хепатитис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Пнеумонија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Инфекције ЦНС-а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34, 35, 39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7, 12, 32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 advTm="59048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90CF89-CE56-4974-92DB-8E573E11E566}" type="slidenum">
              <a:rPr lang="en-US"/>
              <a:pPr/>
              <a:t>34</a:t>
            </a:fld>
            <a:endParaRPr lang="en-US"/>
          </a:p>
        </p:txBody>
      </p:sp>
      <p:pic>
        <p:nvPicPr>
          <p:cNvPr id="375812" name="Picture 4" descr="Adenovirus3_0119200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2259013"/>
            <a:ext cx="4608512" cy="2879725"/>
          </a:xfrm>
          <a:prstGeom prst="rect">
            <a:avLst/>
          </a:prstGeom>
          <a:noFill/>
        </p:spPr>
      </p:pic>
      <p:pic>
        <p:nvPicPr>
          <p:cNvPr id="375813" name="Picture 5" descr="Adenovirus5_0119200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725" y="2276475"/>
            <a:ext cx="3600450" cy="2924175"/>
          </a:xfrm>
          <a:prstGeom prst="rect">
            <a:avLst/>
          </a:prstGeom>
          <a:noFill/>
        </p:spPr>
      </p:pic>
      <p:sp>
        <p:nvSpPr>
          <p:cNvPr id="375814" name="Text Box 6"/>
          <p:cNvSpPr txBox="1">
            <a:spLocks noChangeArrowheads="1"/>
          </p:cNvSpPr>
          <p:nvPr/>
        </p:nvSpPr>
        <p:spPr bwMode="auto">
          <a:xfrm>
            <a:off x="2268538" y="1196975"/>
            <a:ext cx="38655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r-Cyrl-CS" i="1">
                <a:solidFill>
                  <a:srgbClr val="FFFF00"/>
                </a:solidFill>
              </a:rPr>
              <a:t>Епидемични кератокоњунктивитис</a:t>
            </a:r>
          </a:p>
        </p:txBody>
      </p:sp>
    </p:spTree>
  </p:cSld>
  <p:clrMapOvr>
    <a:masterClrMapping/>
  </p:clrMapOvr>
  <p:transition advTm="12568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3DE1DD7-D1D5-4DD9-97DF-EDAAE0698EF9}" type="slidenum">
              <a:rPr lang="en-US"/>
              <a:pPr/>
              <a:t>35</a:t>
            </a:fld>
            <a:endParaRPr lang="en-US"/>
          </a:p>
        </p:txBody>
      </p:sp>
      <p:sp>
        <p:nvSpPr>
          <p:cNvPr id="376836" name="Rectangle 4"/>
          <p:cNvSpPr>
            <a:spLocks noChangeArrowheads="1"/>
          </p:cNvSpPr>
          <p:nvPr/>
        </p:nvSpPr>
        <p:spPr bwMode="auto">
          <a:xfrm>
            <a:off x="1403350" y="1022350"/>
            <a:ext cx="16335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r>
              <a:rPr lang="en-US" sz="2400">
                <a:solidFill>
                  <a:srgbClr val="FFFF00"/>
                </a:solidFill>
                <a:latin typeface="Arial Rounded MT Bold" pitchFamily="34" charset="0"/>
              </a:rPr>
              <a:t>Дијагноза </a:t>
            </a:r>
          </a:p>
        </p:txBody>
      </p:sp>
      <p:sp>
        <p:nvSpPr>
          <p:cNvPr id="376837" name="Rectangle 5"/>
          <p:cNvSpPr>
            <a:spLocks noChangeArrowheads="1"/>
          </p:cNvSpPr>
          <p:nvPr/>
        </p:nvSpPr>
        <p:spPr bwMode="auto">
          <a:xfrm>
            <a:off x="908050" y="2349500"/>
            <a:ext cx="8051800" cy="149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7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sr-Latn-CS"/>
              <a:t> </a:t>
            </a:r>
            <a:r>
              <a:rPr lang="en-US"/>
              <a:t>Изолациј</a:t>
            </a:r>
            <a:r>
              <a:rPr lang="sr-Latn-CS"/>
              <a:t>а</a:t>
            </a:r>
            <a:r>
              <a:rPr lang="en-US"/>
              <a:t> узрочника из биолошког материјала (култивисањем),</a:t>
            </a:r>
          </a:p>
          <a:p>
            <a:pPr>
              <a:lnSpc>
                <a:spcPct val="17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sr-Latn-CS"/>
              <a:t> </a:t>
            </a:r>
            <a:r>
              <a:rPr lang="en-US"/>
              <a:t>Детекциј</a:t>
            </a:r>
            <a:r>
              <a:rPr lang="sr-Latn-CS"/>
              <a:t>а</a:t>
            </a:r>
            <a:r>
              <a:rPr lang="en-US"/>
              <a:t> вирусних антигена у биолошком материјалу (IF, RIA, ELISA),</a:t>
            </a:r>
          </a:p>
          <a:p>
            <a:pPr>
              <a:lnSpc>
                <a:spcPct val="17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sr-Latn-CS"/>
              <a:t> </a:t>
            </a:r>
            <a:r>
              <a:rPr lang="en-US"/>
              <a:t>Серолошк</a:t>
            </a:r>
            <a:r>
              <a:rPr lang="sr-Latn-CS"/>
              <a:t>е</a:t>
            </a:r>
            <a:r>
              <a:rPr lang="en-US"/>
              <a:t> реакциј</a:t>
            </a:r>
            <a:r>
              <a:rPr lang="sr-Latn-CS"/>
              <a:t>е</a:t>
            </a:r>
            <a:r>
              <a:rPr lang="en-US"/>
              <a:t> (RVK, RIH, ELISA).</a:t>
            </a:r>
          </a:p>
        </p:txBody>
      </p:sp>
      <p:sp>
        <p:nvSpPr>
          <p:cNvPr id="376838" name="Rectangle 6"/>
          <p:cNvSpPr>
            <a:spLocks noChangeArrowheads="1"/>
          </p:cNvSpPr>
          <p:nvPr/>
        </p:nvSpPr>
        <p:spPr bwMode="auto">
          <a:xfrm>
            <a:off x="1403350" y="4221163"/>
            <a:ext cx="1528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r>
              <a:rPr lang="en-US" sz="2400">
                <a:solidFill>
                  <a:srgbClr val="FFFF00"/>
                </a:solidFill>
                <a:latin typeface="Arial Rounded MT Bold" pitchFamily="34" charset="0"/>
              </a:rPr>
              <a:t>Терапија </a:t>
            </a:r>
          </a:p>
        </p:txBody>
      </p:sp>
      <p:sp>
        <p:nvSpPr>
          <p:cNvPr id="376839" name="Rectangle 7"/>
          <p:cNvSpPr>
            <a:spLocks noChangeArrowheads="1"/>
          </p:cNvSpPr>
          <p:nvPr/>
        </p:nvSpPr>
        <p:spPr bwMode="auto">
          <a:xfrm>
            <a:off x="941388" y="4776788"/>
            <a:ext cx="52736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just" eaLnBrk="1" hangingPunct="1">
              <a:lnSpc>
                <a:spcPct val="16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sr-Latn-CS"/>
              <a:t> </a:t>
            </a:r>
            <a:r>
              <a:rPr lang="en-US"/>
              <a:t>Симптоматска</a:t>
            </a:r>
            <a:r>
              <a:rPr lang="sr-Latn-CS"/>
              <a:t>,</a:t>
            </a:r>
          </a:p>
          <a:p>
            <a:pPr algn="just" eaLnBrk="1" hangingPunct="1">
              <a:lnSpc>
                <a:spcPct val="16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sr-Latn-CS"/>
              <a:t> Рибавирин (код имунодефицијентних особа).</a:t>
            </a:r>
            <a:endParaRPr lang="en-US"/>
          </a:p>
        </p:txBody>
      </p:sp>
    </p:spTree>
  </p:cSld>
  <p:clrMapOvr>
    <a:masterClrMapping/>
  </p:clrMapOvr>
  <p:transition advTm="28418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855995-3A1F-4503-A31D-7AE1556A9C3C}" type="slidenum">
              <a:rPr lang="en-US"/>
              <a:pPr/>
              <a:t>36</a:t>
            </a:fld>
            <a:endParaRPr lang="en-US"/>
          </a:p>
        </p:txBody>
      </p:sp>
      <p:sp>
        <p:nvSpPr>
          <p:cNvPr id="377860" name="Rectangle 4"/>
          <p:cNvSpPr>
            <a:spLocks noChangeArrowheads="1"/>
          </p:cNvSpPr>
          <p:nvPr/>
        </p:nvSpPr>
        <p:spPr bwMode="auto">
          <a:xfrm>
            <a:off x="1050925" y="576263"/>
            <a:ext cx="73787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r>
              <a:rPr lang="en-US" sz="2400" b="1">
                <a:solidFill>
                  <a:srgbClr val="FFFF00"/>
                </a:solidFill>
                <a:latin typeface="Arial Rounded MT Bold" pitchFamily="34" charset="0"/>
              </a:rPr>
              <a:t>ИНФЕКЦИЈЕ ИЗАЗВАНЕ </a:t>
            </a:r>
            <a:r>
              <a:rPr lang="sr-Latn-CS" sz="2400" b="1">
                <a:solidFill>
                  <a:srgbClr val="FFFF00"/>
                </a:solidFill>
                <a:latin typeface="Arial Rounded MT Bold" pitchFamily="34" charset="0"/>
              </a:rPr>
              <a:t>РЕСПИРАТОРНИМ СИНЦИЦИЈАЛНИМ ВИРУСОМ</a:t>
            </a:r>
            <a:r>
              <a:rPr lang="en-US" sz="2400" b="1">
                <a:solidFill>
                  <a:srgbClr val="FFFF00"/>
                </a:solidFill>
                <a:latin typeface="Arial Rounded MT Bold" pitchFamily="34" charset="0"/>
              </a:rPr>
              <a:t> (РСВ)</a:t>
            </a:r>
          </a:p>
        </p:txBody>
      </p:sp>
      <p:pic>
        <p:nvPicPr>
          <p:cNvPr id="377861" name="Picture 5" descr="untitle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2275" y="1989138"/>
            <a:ext cx="6265863" cy="3959225"/>
          </a:xfrm>
          <a:prstGeom prst="rect">
            <a:avLst/>
          </a:prstGeom>
          <a:noFill/>
        </p:spPr>
      </p:pic>
    </p:spTree>
  </p:cSld>
  <p:clrMapOvr>
    <a:masterClrMapping/>
  </p:clrMapOvr>
  <p:transition advTm="6748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C34420F-4D10-44C9-9CE3-53FAA0EF8816}" type="slidenum">
              <a:rPr lang="en-US"/>
              <a:pPr/>
              <a:t>37</a:t>
            </a:fld>
            <a:endParaRPr lang="en-US"/>
          </a:p>
        </p:txBody>
      </p:sp>
      <p:sp>
        <p:nvSpPr>
          <p:cNvPr id="378884" name="Text Box 4"/>
          <p:cNvSpPr txBox="1">
            <a:spLocks noChangeArrowheads="1"/>
          </p:cNvSpPr>
          <p:nvPr/>
        </p:nvSpPr>
        <p:spPr bwMode="auto">
          <a:xfrm>
            <a:off x="1258888" y="1003300"/>
            <a:ext cx="1733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r-Cyrl-CS" sz="2400">
                <a:solidFill>
                  <a:srgbClr val="FFFF00"/>
                </a:solidFill>
                <a:latin typeface="Arial Rounded MT Bold" pitchFamily="34" charset="0"/>
              </a:rPr>
              <a:t>Етиологија</a:t>
            </a:r>
          </a:p>
        </p:txBody>
      </p:sp>
      <p:sp>
        <p:nvSpPr>
          <p:cNvPr id="378885" name="Rectangle 5"/>
          <p:cNvSpPr>
            <a:spLocks noChangeArrowheads="1"/>
          </p:cNvSpPr>
          <p:nvPr/>
        </p:nvSpPr>
        <p:spPr bwMode="auto">
          <a:xfrm>
            <a:off x="1042988" y="1638300"/>
            <a:ext cx="7913687" cy="133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4488" indent="-344488" eaLnBrk="1" hangingPunct="1">
              <a:lnSpc>
                <a:spcPct val="15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sr-Latn-CS"/>
              <a:t>RSV (RNK, A i B),</a:t>
            </a:r>
          </a:p>
          <a:p>
            <a:pPr marL="344488" indent="-344488" eaLnBrk="1" hangingPunct="1">
              <a:lnSpc>
                <a:spcPct val="15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en-US"/>
              <a:t>RSV је најчешћи узрочник инфекције доњих дисајних путева </a:t>
            </a:r>
            <a:r>
              <a:rPr lang="sr-Latn-CS"/>
              <a:t>код</a:t>
            </a:r>
            <a:r>
              <a:rPr lang="en-US"/>
              <a:t> мале деце.</a:t>
            </a:r>
            <a:endParaRPr lang="en-US">
              <a:latin typeface="Arial" charset="0"/>
            </a:endParaRPr>
          </a:p>
        </p:txBody>
      </p:sp>
      <p:pic>
        <p:nvPicPr>
          <p:cNvPr id="378886" name="Picture 6" descr="rsv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89313" y="2914650"/>
            <a:ext cx="4752975" cy="3565525"/>
          </a:xfrm>
          <a:prstGeom prst="rect">
            <a:avLst/>
          </a:prstGeom>
          <a:noFill/>
        </p:spPr>
      </p:pic>
    </p:spTree>
  </p:cSld>
  <p:clrMapOvr>
    <a:masterClrMapping/>
  </p:clrMapOvr>
  <p:transition advTm="9888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C95D08-5B44-4482-88D9-89C880564262}" type="slidenum">
              <a:rPr lang="en-US"/>
              <a:pPr/>
              <a:t>38</a:t>
            </a:fld>
            <a:endParaRPr lang="en-US"/>
          </a:p>
        </p:txBody>
      </p:sp>
      <p:pic>
        <p:nvPicPr>
          <p:cNvPr id="379908" name="Picture 4" descr="RS-viru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975" y="2133600"/>
            <a:ext cx="4176713" cy="4176713"/>
          </a:xfrm>
          <a:prstGeom prst="rect">
            <a:avLst/>
          </a:prstGeom>
          <a:noFill/>
        </p:spPr>
      </p:pic>
      <p:sp>
        <p:nvSpPr>
          <p:cNvPr id="379909" name="Text Box 5"/>
          <p:cNvSpPr txBox="1">
            <a:spLocks noChangeArrowheads="1"/>
          </p:cNvSpPr>
          <p:nvPr/>
        </p:nvSpPr>
        <p:spPr bwMode="auto">
          <a:xfrm>
            <a:off x="2339975" y="1125538"/>
            <a:ext cx="43767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sr-Latn-CS" i="1">
                <a:solidFill>
                  <a:srgbClr val="FFFF00"/>
                </a:solidFill>
              </a:rPr>
              <a:t>RSV</a:t>
            </a:r>
            <a:r>
              <a:rPr lang="sr-Cyrl-CS" i="1">
                <a:solidFill>
                  <a:srgbClr val="FFFF00"/>
                </a:solidFill>
              </a:rPr>
              <a:t> под електронским микроскопом</a:t>
            </a:r>
          </a:p>
        </p:txBody>
      </p:sp>
    </p:spTree>
  </p:cSld>
  <p:clrMapOvr>
    <a:masterClrMapping/>
  </p:clrMapOvr>
  <p:transition advTm="9748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15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FE144BA-9EFE-4720-895B-2A1E52DC85D8}" type="slidenum">
              <a:rPr lang="en-US"/>
              <a:pPr/>
              <a:t>39</a:t>
            </a:fld>
            <a:endParaRPr lang="en-US"/>
          </a:p>
        </p:txBody>
      </p:sp>
      <p:graphicFrame>
        <p:nvGraphicFramePr>
          <p:cNvPr id="380965" name="Group 37"/>
          <p:cNvGraphicFramePr>
            <a:graphicFrameLocks noGrp="1"/>
          </p:cNvGraphicFramePr>
          <p:nvPr>
            <p:ph/>
          </p:nvPr>
        </p:nvGraphicFramePr>
        <p:xfrm>
          <a:off x="1547813" y="2708275"/>
          <a:ext cx="6696075" cy="2447926"/>
        </p:xfrm>
        <a:graphic>
          <a:graphicData uri="http://schemas.openxmlformats.org/drawingml/2006/table">
            <a:tbl>
              <a:tblPr/>
              <a:tblGrid>
                <a:gridCol w="3600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56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118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Синдроми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Учесталост у %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36738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Бронхиолитис</a:t>
                      </a:r>
                    </a:p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Пнеумонија</a:t>
                      </a:r>
                    </a:p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Трахеобронхитис</a:t>
                      </a:r>
                    </a:p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Круп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43-90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5-40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10-30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3-10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80966" name="Rectangle 38"/>
          <p:cNvSpPr>
            <a:spLocks noChangeArrowheads="1"/>
          </p:cNvSpPr>
          <p:nvPr/>
        </p:nvSpPr>
        <p:spPr bwMode="auto">
          <a:xfrm>
            <a:off x="2268538" y="1916113"/>
            <a:ext cx="54086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just" eaLnBrk="1" hangingPunct="1"/>
            <a:r>
              <a:rPr lang="en-US" i="1">
                <a:solidFill>
                  <a:srgbClr val="FFFF00"/>
                </a:solidFill>
              </a:rPr>
              <a:t>Респираторне болести у деце узроковане RSV-ом</a:t>
            </a:r>
          </a:p>
        </p:txBody>
      </p:sp>
    </p:spTree>
  </p:cSld>
  <p:clrMapOvr>
    <a:masterClrMapping/>
  </p:clrMapOvr>
  <p:transition advTm="14658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FCBF8E-3C66-4918-B407-291E5B09120B}" type="slidenum">
              <a:rPr lang="en-US"/>
              <a:pPr/>
              <a:t>4</a:t>
            </a:fld>
            <a:endParaRPr lang="en-US"/>
          </a:p>
        </p:txBody>
      </p:sp>
      <p:sp>
        <p:nvSpPr>
          <p:cNvPr id="335876" name="Rectangle 4"/>
          <p:cNvSpPr>
            <a:spLocks noChangeArrowheads="1"/>
          </p:cNvSpPr>
          <p:nvPr/>
        </p:nvSpPr>
        <p:spPr bwMode="auto">
          <a:xfrm>
            <a:off x="1476375" y="836613"/>
            <a:ext cx="1978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r>
              <a:rPr lang="en-US" sz="2400">
                <a:solidFill>
                  <a:srgbClr val="FFFF00"/>
                </a:solidFill>
                <a:latin typeface="Arial Rounded MT Bold" pitchFamily="34" charset="0"/>
              </a:rPr>
              <a:t>Дефиниција </a:t>
            </a:r>
          </a:p>
        </p:txBody>
      </p:sp>
      <p:sp>
        <p:nvSpPr>
          <p:cNvPr id="335877" name="Text Box 5"/>
          <p:cNvSpPr txBox="1">
            <a:spLocks noChangeArrowheads="1"/>
          </p:cNvSpPr>
          <p:nvPr/>
        </p:nvSpPr>
        <p:spPr bwMode="auto">
          <a:xfrm>
            <a:off x="1331913" y="2133600"/>
            <a:ext cx="7488237" cy="311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GB"/>
              <a:t>Инфлуенца је акутна, врло контагиозна заразна болест коју узрокују </a:t>
            </a:r>
            <a:r>
              <a:rPr lang="en-GB">
                <a:solidFill>
                  <a:srgbClr val="FFFF00"/>
                </a:solidFill>
              </a:rPr>
              <a:t>вируси инфлуенце тип А, Б и Ц</a:t>
            </a:r>
            <a:r>
              <a:rPr lang="en-GB"/>
              <a:t>. Иако је респираторни тракт основно и главно место инфекције у клиничкој слици грипа не доминирају респираторни симптоми, већ, општи инфективни симптоми који су последица тешке токсемије.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GB"/>
              <a:t>Дакле, грип је локално-респираторно обољење праћено општом интоксикацијом организма.</a:t>
            </a:r>
            <a:endParaRPr lang="en-US"/>
          </a:p>
        </p:txBody>
      </p:sp>
    </p:spTree>
  </p:cSld>
  <p:clrMapOvr>
    <a:masterClrMapping/>
  </p:clrMapOvr>
  <p:transition advTm="39298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730E7CD-7B1B-4B8E-952C-B28437EC6BD4}" type="slidenum">
              <a:rPr lang="en-US"/>
              <a:pPr/>
              <a:t>40</a:t>
            </a:fld>
            <a:endParaRPr lang="en-US"/>
          </a:p>
        </p:txBody>
      </p:sp>
      <p:pic>
        <p:nvPicPr>
          <p:cNvPr id="381956" name="Picture 4" descr="biotrin-rsv-we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87813" y="3860800"/>
            <a:ext cx="4897437" cy="1911350"/>
          </a:xfrm>
          <a:prstGeom prst="rect">
            <a:avLst/>
          </a:prstGeom>
          <a:noFill/>
        </p:spPr>
      </p:pic>
      <p:sp>
        <p:nvSpPr>
          <p:cNvPr id="381957" name="Rectangle 5"/>
          <p:cNvSpPr>
            <a:spLocks noChangeArrowheads="1"/>
          </p:cNvSpPr>
          <p:nvPr/>
        </p:nvSpPr>
        <p:spPr bwMode="auto">
          <a:xfrm>
            <a:off x="1403350" y="936625"/>
            <a:ext cx="16335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r>
              <a:rPr lang="en-US" sz="2400">
                <a:solidFill>
                  <a:srgbClr val="FFFF00"/>
                </a:solidFill>
                <a:latin typeface="Arial Rounded MT Bold" pitchFamily="34" charset="0"/>
              </a:rPr>
              <a:t>Дијагноза </a:t>
            </a:r>
          </a:p>
        </p:txBody>
      </p:sp>
      <p:sp>
        <p:nvSpPr>
          <p:cNvPr id="381958" name="Rectangle 6"/>
          <p:cNvSpPr>
            <a:spLocks noChangeArrowheads="1"/>
          </p:cNvSpPr>
          <p:nvPr/>
        </p:nvSpPr>
        <p:spPr bwMode="auto">
          <a:xfrm>
            <a:off x="915988" y="1874838"/>
            <a:ext cx="8358187" cy="133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sr-Latn-CS"/>
              <a:t> </a:t>
            </a:r>
            <a:r>
              <a:rPr lang="en-US"/>
              <a:t>Идентификациј</a:t>
            </a:r>
            <a:r>
              <a:rPr lang="sr-Latn-CS"/>
              <a:t>а</a:t>
            </a:r>
            <a:r>
              <a:rPr lang="en-US"/>
              <a:t> вируса у респиратор</a:t>
            </a:r>
            <a:r>
              <a:rPr lang="sr-Latn-CS"/>
              <a:t>ном</a:t>
            </a:r>
            <a:r>
              <a:rPr lang="en-US"/>
              <a:t> секрету (електр. микроскопија),</a:t>
            </a:r>
          </a:p>
          <a:p>
            <a:pPr>
              <a:lnSpc>
                <a:spcPct val="15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sr-Latn-CS"/>
              <a:t> </a:t>
            </a:r>
            <a:r>
              <a:rPr lang="en-US"/>
              <a:t>Детекциј</a:t>
            </a:r>
            <a:r>
              <a:rPr lang="sr-Latn-CS"/>
              <a:t>а</a:t>
            </a:r>
            <a:r>
              <a:rPr lang="en-US"/>
              <a:t> вирусних антигена у респи</a:t>
            </a:r>
            <a:r>
              <a:rPr lang="sr-Latn-CS"/>
              <a:t>раторном</a:t>
            </a:r>
            <a:r>
              <a:rPr lang="en-US"/>
              <a:t> секрету (RIA i ELISA),</a:t>
            </a:r>
          </a:p>
          <a:p>
            <a:pPr>
              <a:lnSpc>
                <a:spcPct val="15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sr-Latn-CS"/>
              <a:t> </a:t>
            </a:r>
            <a:r>
              <a:rPr lang="en-US"/>
              <a:t>Серолошк</a:t>
            </a:r>
            <a:r>
              <a:rPr lang="sr-Latn-CS"/>
              <a:t>е</a:t>
            </a:r>
            <a:r>
              <a:rPr lang="en-US"/>
              <a:t> реакциј</a:t>
            </a:r>
            <a:r>
              <a:rPr lang="sr-Latn-CS"/>
              <a:t>е</a:t>
            </a:r>
            <a:r>
              <a:rPr lang="en-US"/>
              <a:t> (RVK, TN).</a:t>
            </a:r>
          </a:p>
        </p:txBody>
      </p:sp>
      <p:sp>
        <p:nvSpPr>
          <p:cNvPr id="381959" name="Rectangle 7"/>
          <p:cNvSpPr>
            <a:spLocks noChangeArrowheads="1"/>
          </p:cNvSpPr>
          <p:nvPr/>
        </p:nvSpPr>
        <p:spPr bwMode="auto">
          <a:xfrm>
            <a:off x="1331913" y="3789363"/>
            <a:ext cx="1528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r>
              <a:rPr lang="en-US" sz="2400">
                <a:solidFill>
                  <a:srgbClr val="FFFF00"/>
                </a:solidFill>
                <a:latin typeface="Arial Rounded MT Bold" pitchFamily="34" charset="0"/>
              </a:rPr>
              <a:t>Терапија </a:t>
            </a:r>
          </a:p>
        </p:txBody>
      </p:sp>
      <p:sp>
        <p:nvSpPr>
          <p:cNvPr id="381960" name="Rectangle 8"/>
          <p:cNvSpPr>
            <a:spLocks noChangeArrowheads="1"/>
          </p:cNvSpPr>
          <p:nvPr/>
        </p:nvSpPr>
        <p:spPr bwMode="auto">
          <a:xfrm>
            <a:off x="1042988" y="4416425"/>
            <a:ext cx="2900362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6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sr-Latn-CS"/>
              <a:t> </a:t>
            </a:r>
            <a:r>
              <a:rPr lang="en-US"/>
              <a:t>Симптоматска,</a:t>
            </a:r>
          </a:p>
          <a:p>
            <a:pPr>
              <a:lnSpc>
                <a:spcPct val="16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sr-Latn-CS"/>
              <a:t> </a:t>
            </a:r>
            <a:r>
              <a:rPr lang="en-US"/>
              <a:t>Рибавирин у аеросолу.</a:t>
            </a:r>
          </a:p>
        </p:txBody>
      </p:sp>
    </p:spTree>
  </p:cSld>
  <p:clrMapOvr>
    <a:masterClrMapping/>
  </p:clrMapOvr>
  <p:transition advTm="20828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325D81C-A691-463A-92E4-AC6CFF0D9093}" type="slidenum">
              <a:rPr lang="en-US"/>
              <a:pPr/>
              <a:t>41</a:t>
            </a:fld>
            <a:endParaRPr lang="en-US"/>
          </a:p>
        </p:txBody>
      </p:sp>
      <p:sp>
        <p:nvSpPr>
          <p:cNvPr id="382980" name="Rectangle 4"/>
          <p:cNvSpPr>
            <a:spLocks noChangeArrowheads="1"/>
          </p:cNvSpPr>
          <p:nvPr/>
        </p:nvSpPr>
        <p:spPr bwMode="auto">
          <a:xfrm>
            <a:off x="2055813" y="793750"/>
            <a:ext cx="4519612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bIns="0" anchor="ctr">
            <a:spAutoFit/>
          </a:bodyPr>
          <a:lstStyle/>
          <a:p>
            <a:pPr eaLnBrk="1" hangingPunct="1"/>
            <a:r>
              <a:rPr lang="en-US" sz="2400" b="1">
                <a:solidFill>
                  <a:srgbClr val="FFFF00"/>
                </a:solidFill>
                <a:latin typeface="Arial Rounded MT Bold" pitchFamily="34" charset="0"/>
              </a:rPr>
              <a:t>РИНОВИРУСНЕ ИНФЕКЦИЈЕ</a:t>
            </a:r>
          </a:p>
        </p:txBody>
      </p:sp>
      <p:pic>
        <p:nvPicPr>
          <p:cNvPr id="382981" name="Picture 5" descr="6_1_114364412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775" y="1989138"/>
            <a:ext cx="3455988" cy="4319587"/>
          </a:xfrm>
          <a:prstGeom prst="rect">
            <a:avLst/>
          </a:prstGeom>
          <a:noFill/>
        </p:spPr>
      </p:pic>
    </p:spTree>
  </p:cSld>
  <p:clrMapOvr>
    <a:masterClrMapping/>
  </p:clrMapOvr>
  <p:transition advTm="6388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9DAF49D-3B87-47DD-BFED-8F7BE8923BF1}" type="slidenum">
              <a:rPr lang="en-US"/>
              <a:pPr/>
              <a:t>42</a:t>
            </a:fld>
            <a:endParaRPr lang="en-US"/>
          </a:p>
        </p:txBody>
      </p:sp>
      <p:sp>
        <p:nvSpPr>
          <p:cNvPr id="428036" name="Rectangle 4"/>
          <p:cNvSpPr>
            <a:spLocks noChangeArrowheads="1"/>
          </p:cNvSpPr>
          <p:nvPr/>
        </p:nvSpPr>
        <p:spPr bwMode="auto">
          <a:xfrm>
            <a:off x="1331913" y="836613"/>
            <a:ext cx="6508750" cy="86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4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sr-Latn-CS"/>
              <a:t> </a:t>
            </a:r>
            <a:r>
              <a:rPr lang="en-US"/>
              <a:t>Rinovirusi припадају фамилији pikornaviridae - 89 типова,</a:t>
            </a:r>
          </a:p>
          <a:p>
            <a:pPr>
              <a:lnSpc>
                <a:spcPct val="14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sr-Latn-CS"/>
              <a:t> </a:t>
            </a:r>
            <a:r>
              <a:rPr lang="en-US"/>
              <a:t>Узрочници обичне прехладе.</a:t>
            </a:r>
          </a:p>
        </p:txBody>
      </p:sp>
      <p:pic>
        <p:nvPicPr>
          <p:cNvPr id="428037" name="Picture 5" descr="rinoviru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313" y="2133600"/>
            <a:ext cx="3946525" cy="4103688"/>
          </a:xfrm>
          <a:prstGeom prst="rect">
            <a:avLst/>
          </a:prstGeom>
          <a:noFill/>
        </p:spPr>
      </p:pic>
    </p:spTree>
  </p:cSld>
  <p:clrMapOvr>
    <a:masterClrMapping/>
  </p:clrMapOvr>
  <p:transition advTm="16228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7CA338E-D4D4-4891-AACC-F554DAB0F9A5}" type="slidenum">
              <a:rPr lang="en-US"/>
              <a:pPr/>
              <a:t>43</a:t>
            </a:fld>
            <a:endParaRPr lang="en-US"/>
          </a:p>
        </p:txBody>
      </p:sp>
      <p:sp>
        <p:nvSpPr>
          <p:cNvPr id="429060" name="Rectangle 4"/>
          <p:cNvSpPr>
            <a:spLocks noChangeArrowheads="1"/>
          </p:cNvSpPr>
          <p:nvPr/>
        </p:nvSpPr>
        <p:spPr bwMode="auto">
          <a:xfrm>
            <a:off x="1028700" y="981075"/>
            <a:ext cx="65992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 eaLnBrk="1" hangingPunct="1"/>
            <a:r>
              <a:rPr lang="sr-Cyrl-CS" sz="2400" b="1">
                <a:solidFill>
                  <a:srgbClr val="FFFF00"/>
                </a:solidFill>
                <a:latin typeface="Arial Rounded MT Bold" pitchFamily="34" charset="0"/>
              </a:rPr>
              <a:t>ЗАУШЦИ</a:t>
            </a:r>
            <a:r>
              <a:rPr lang="sr-Latn-CS" sz="2400">
                <a:solidFill>
                  <a:srgbClr val="FFFF00"/>
                </a:solidFill>
                <a:latin typeface="Arial Rounded MT Bold" pitchFamily="34" charset="0"/>
              </a:rPr>
              <a:t> (PAROTITIS EPIDEMICA, MUMPS)</a:t>
            </a:r>
          </a:p>
        </p:txBody>
      </p:sp>
      <p:pic>
        <p:nvPicPr>
          <p:cNvPr id="429062" name="Picture 6" descr="mumps_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4438" y="2060575"/>
            <a:ext cx="4352925" cy="4392613"/>
          </a:xfrm>
          <a:prstGeom prst="rect">
            <a:avLst/>
          </a:prstGeom>
          <a:noFill/>
        </p:spPr>
      </p:pic>
    </p:spTree>
  </p:cSld>
  <p:clrMapOvr>
    <a:masterClrMapping/>
  </p:clrMapOvr>
  <p:transition advTm="9828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0DCD33C-14E9-46E0-B859-81049D8507A1}" type="slidenum">
              <a:rPr lang="en-US"/>
              <a:pPr/>
              <a:t>44</a:t>
            </a:fld>
            <a:endParaRPr lang="en-US"/>
          </a:p>
        </p:txBody>
      </p:sp>
      <p:sp>
        <p:nvSpPr>
          <p:cNvPr id="430084" name="Rectangle 4"/>
          <p:cNvSpPr>
            <a:spLocks noChangeArrowheads="1"/>
          </p:cNvSpPr>
          <p:nvPr/>
        </p:nvSpPr>
        <p:spPr bwMode="auto">
          <a:xfrm>
            <a:off x="1547813" y="936625"/>
            <a:ext cx="1978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r>
              <a:rPr lang="sr-Latn-CS" sz="2400">
                <a:solidFill>
                  <a:srgbClr val="FFFF00"/>
                </a:solidFill>
                <a:latin typeface="Arial Rounded MT Bold" pitchFamily="34" charset="0"/>
              </a:rPr>
              <a:t>Дефиниција</a:t>
            </a:r>
            <a:r>
              <a:rPr lang="en-US" sz="2400">
                <a:solidFill>
                  <a:srgbClr val="FFFF00"/>
                </a:solidFill>
                <a:latin typeface="Arial Rounded MT Bold" pitchFamily="34" charset="0"/>
              </a:rPr>
              <a:t> </a:t>
            </a:r>
          </a:p>
        </p:txBody>
      </p:sp>
      <p:sp>
        <p:nvSpPr>
          <p:cNvPr id="430085" name="Rectangle 5"/>
          <p:cNvSpPr>
            <a:spLocks noChangeArrowheads="1"/>
          </p:cNvSpPr>
          <p:nvPr/>
        </p:nvSpPr>
        <p:spPr bwMode="auto">
          <a:xfrm>
            <a:off x="1258888" y="1917700"/>
            <a:ext cx="7381875" cy="182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 eaLnBrk="1" hangingPunct="1">
              <a:lnSpc>
                <a:spcPct val="210000"/>
              </a:lnSpc>
            </a:pPr>
            <a:r>
              <a:rPr lang="sr-Cyrl-CS">
                <a:solidFill>
                  <a:srgbClr val="FFFF00"/>
                </a:solidFill>
              </a:rPr>
              <a:t>Заушке</a:t>
            </a:r>
            <a:r>
              <a:rPr lang="sr-Cyrl-CS"/>
              <a:t> су акутно инфективно обољење вирусне етиологије које се клинички карактерише упалом пљувачних жлезда, а понекад и других органа.</a:t>
            </a:r>
          </a:p>
        </p:txBody>
      </p:sp>
    </p:spTree>
  </p:cSld>
  <p:clrMapOvr>
    <a:masterClrMapping/>
  </p:clrMapOvr>
  <p:transition advTm="9808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267E553-CBC0-477F-B5ED-862129571867}" type="slidenum">
              <a:rPr lang="en-US"/>
              <a:pPr/>
              <a:t>45</a:t>
            </a:fld>
            <a:endParaRPr lang="en-US"/>
          </a:p>
        </p:txBody>
      </p:sp>
      <p:sp>
        <p:nvSpPr>
          <p:cNvPr id="431108" name="Rectangle 4"/>
          <p:cNvSpPr>
            <a:spLocks noChangeArrowheads="1"/>
          </p:cNvSpPr>
          <p:nvPr/>
        </p:nvSpPr>
        <p:spPr bwMode="auto">
          <a:xfrm>
            <a:off x="1547813" y="1008063"/>
            <a:ext cx="1809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r>
              <a:rPr lang="sr-Latn-CS" sz="2400">
                <a:solidFill>
                  <a:srgbClr val="FFFF00"/>
                </a:solidFill>
                <a:latin typeface="Arial Rounded MT Bold" pitchFamily="34" charset="0"/>
              </a:rPr>
              <a:t>Етиологија</a:t>
            </a:r>
            <a:r>
              <a:rPr lang="en-US" sz="2400">
                <a:solidFill>
                  <a:srgbClr val="FFFF00"/>
                </a:solidFill>
                <a:latin typeface="Arial Rounded MT Bold" pitchFamily="34" charset="0"/>
              </a:rPr>
              <a:t> </a:t>
            </a:r>
          </a:p>
        </p:txBody>
      </p:sp>
      <p:sp>
        <p:nvSpPr>
          <p:cNvPr id="431109" name="Rectangle 5"/>
          <p:cNvSpPr>
            <a:spLocks noChangeArrowheads="1"/>
          </p:cNvSpPr>
          <p:nvPr/>
        </p:nvSpPr>
        <p:spPr bwMode="auto">
          <a:xfrm>
            <a:off x="1042988" y="1776413"/>
            <a:ext cx="7875587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sr-Latn-CS"/>
              <a:t> Mumps вирус (</a:t>
            </a:r>
            <a:r>
              <a:rPr lang="sr-Latn-CS" i="1"/>
              <a:t>Paramyxoviridae),</a:t>
            </a:r>
            <a:endParaRPr lang="en-US"/>
          </a:p>
          <a:p>
            <a:pPr>
              <a:lnSpc>
                <a:spcPct val="120000"/>
              </a:lnSpc>
              <a:spcBef>
                <a:spcPct val="5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sr-Latn-CS"/>
              <a:t> Афинитет: пљувачне жлезде, мозак, мождане опне, тестиси,</a:t>
            </a:r>
            <a:br>
              <a:rPr lang="sr-Latn-CS"/>
            </a:br>
            <a:r>
              <a:rPr lang="sr-Latn-CS"/>
              <a:t>    јајници, панкреас.</a:t>
            </a:r>
          </a:p>
        </p:txBody>
      </p:sp>
      <p:pic>
        <p:nvPicPr>
          <p:cNvPr id="431110" name="Picture 6" descr="virus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3500438"/>
            <a:ext cx="4032250" cy="2968625"/>
          </a:xfrm>
          <a:prstGeom prst="rect">
            <a:avLst/>
          </a:prstGeom>
          <a:solidFill>
            <a:schemeClr val="tx1"/>
          </a:solidFill>
        </p:spPr>
      </p:pic>
      <p:pic>
        <p:nvPicPr>
          <p:cNvPr id="431111" name="Picture 7" descr="gland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997200"/>
            <a:ext cx="4324350" cy="3459163"/>
          </a:xfrm>
          <a:prstGeom prst="rect">
            <a:avLst/>
          </a:prstGeom>
          <a:noFill/>
        </p:spPr>
      </p:pic>
    </p:spTree>
  </p:cSld>
  <p:clrMapOvr>
    <a:masterClrMapping/>
  </p:clrMapOvr>
  <p:transition advTm="29448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0C47EA5-DAC6-4B4C-932D-EA54CD191C8B}" type="slidenum">
              <a:rPr lang="en-US"/>
              <a:pPr/>
              <a:t>46</a:t>
            </a:fld>
            <a:endParaRPr lang="en-US"/>
          </a:p>
        </p:txBody>
      </p:sp>
      <p:sp>
        <p:nvSpPr>
          <p:cNvPr id="432132" name="Rectangle 4"/>
          <p:cNvSpPr>
            <a:spLocks noChangeArrowheads="1"/>
          </p:cNvSpPr>
          <p:nvPr/>
        </p:nvSpPr>
        <p:spPr bwMode="auto">
          <a:xfrm>
            <a:off x="1547813" y="936625"/>
            <a:ext cx="18113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just" eaLnBrk="1" hangingPunct="1"/>
            <a:r>
              <a:rPr lang="sr-Cyrl-CS" sz="2400">
                <a:solidFill>
                  <a:srgbClr val="FFFF00"/>
                </a:solidFill>
                <a:latin typeface="Arial Rounded MT Bold" pitchFamily="34" charset="0"/>
              </a:rPr>
              <a:t>Патогенеза</a:t>
            </a:r>
          </a:p>
        </p:txBody>
      </p:sp>
      <p:sp>
        <p:nvSpPr>
          <p:cNvPr id="432133" name="Rectangle 5"/>
          <p:cNvSpPr>
            <a:spLocks noChangeArrowheads="1"/>
          </p:cNvSpPr>
          <p:nvPr/>
        </p:nvSpPr>
        <p:spPr bwMode="auto">
          <a:xfrm>
            <a:off x="1187450" y="1989138"/>
            <a:ext cx="70389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 eaLnBrk="1" hangingPunct="1"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sr-Cyrl-CS"/>
              <a:t> Назофаринкс или пљувачне жлезде </a:t>
            </a:r>
            <a:r>
              <a:rPr lang="sr-Cyrl-CS" b="1"/>
              <a:t>→</a:t>
            </a:r>
            <a:r>
              <a:rPr lang="sr-Cyrl-CS"/>
              <a:t> крв </a:t>
            </a:r>
            <a:r>
              <a:rPr lang="sr-Cyrl-CS" b="1"/>
              <a:t>→</a:t>
            </a:r>
            <a:r>
              <a:rPr lang="sr-Cyrl-CS"/>
              <a:t> циљни органи.</a:t>
            </a:r>
          </a:p>
        </p:txBody>
      </p:sp>
      <p:pic>
        <p:nvPicPr>
          <p:cNvPr id="432134" name="Picture 6" descr="fig59_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71663" y="2655888"/>
            <a:ext cx="5686425" cy="3867150"/>
          </a:xfrm>
          <a:prstGeom prst="rect">
            <a:avLst/>
          </a:prstGeom>
          <a:noFill/>
        </p:spPr>
      </p:pic>
    </p:spTree>
  </p:cSld>
  <p:clrMapOvr>
    <a:masterClrMapping/>
  </p:clrMapOvr>
  <p:transition advTm="17148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4038FE2-84E5-4946-A45A-6A641983A41B}" type="slidenum">
              <a:rPr lang="en-US"/>
              <a:pPr/>
              <a:t>47</a:t>
            </a:fld>
            <a:endParaRPr lang="en-US"/>
          </a:p>
        </p:txBody>
      </p:sp>
      <p:sp>
        <p:nvSpPr>
          <p:cNvPr id="433156" name="Rectangle 4"/>
          <p:cNvSpPr>
            <a:spLocks noChangeArrowheads="1"/>
          </p:cNvSpPr>
          <p:nvPr/>
        </p:nvSpPr>
        <p:spPr bwMode="auto">
          <a:xfrm>
            <a:off x="1476375" y="836613"/>
            <a:ext cx="2486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just" eaLnBrk="1" hangingPunct="1"/>
            <a:r>
              <a:rPr lang="sr-Cyrl-CS" sz="2400">
                <a:solidFill>
                  <a:srgbClr val="FFFF00"/>
                </a:solidFill>
                <a:latin typeface="Arial Rounded MT Bold" pitchFamily="34" charset="0"/>
              </a:rPr>
              <a:t>Епидемиологија</a:t>
            </a:r>
          </a:p>
        </p:txBody>
      </p:sp>
      <p:sp>
        <p:nvSpPr>
          <p:cNvPr id="433157" name="Rectangle 5"/>
          <p:cNvSpPr>
            <a:spLocks noChangeArrowheads="1"/>
          </p:cNvSpPr>
          <p:nvPr/>
        </p:nvSpPr>
        <p:spPr bwMode="auto">
          <a:xfrm>
            <a:off x="960438" y="2205038"/>
            <a:ext cx="7812087" cy="262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4488" indent="-344488">
              <a:lnSpc>
                <a:spcPct val="120000"/>
              </a:lnSpc>
              <a:spcBef>
                <a:spcPct val="5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sr-Latn-CS"/>
              <a:t>Извор инфекције: болесник (заразан од краја инкубације па све док постоји оток паротида),</a:t>
            </a:r>
            <a:endParaRPr lang="en-US"/>
          </a:p>
          <a:p>
            <a:pPr marL="344488" indent="-344488">
              <a:lnSpc>
                <a:spcPct val="120000"/>
              </a:lnSpc>
              <a:spcBef>
                <a:spcPct val="5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sr-Latn-CS"/>
              <a:t>Пут ширења: капљични,</a:t>
            </a:r>
            <a:endParaRPr lang="en-US"/>
          </a:p>
          <a:p>
            <a:pPr marL="344488" indent="-344488">
              <a:lnSpc>
                <a:spcPct val="120000"/>
              </a:lnSpc>
              <a:spcBef>
                <a:spcPct val="5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sr-Latn-CS"/>
              <a:t>Болест се јавља спорадично или у епидемијама (пролеће и зима),</a:t>
            </a:r>
            <a:endParaRPr lang="en-US"/>
          </a:p>
          <a:p>
            <a:pPr marL="344488" indent="-344488">
              <a:lnSpc>
                <a:spcPct val="120000"/>
              </a:lnSpc>
              <a:spcBef>
                <a:spcPct val="5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sr-Latn-CS"/>
              <a:t>Најчешће оболевају деца од 5-15 година старости,</a:t>
            </a:r>
            <a:endParaRPr lang="en-US"/>
          </a:p>
          <a:p>
            <a:pPr marL="344488" indent="-344488">
              <a:lnSpc>
                <a:spcPct val="120000"/>
              </a:lnSpc>
              <a:spcBef>
                <a:spcPct val="5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sr-Latn-CS"/>
              <a:t>Индекс контагиозности износи 30-50%.</a:t>
            </a:r>
          </a:p>
        </p:txBody>
      </p:sp>
    </p:spTree>
  </p:cSld>
  <p:clrMapOvr>
    <a:masterClrMapping/>
  </p:clrMapOvr>
  <p:transition advTm="29478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38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E257CC-7489-4AA7-997A-D41CDA716E83}" type="slidenum">
              <a:rPr lang="en-US"/>
              <a:pPr/>
              <a:t>48</a:t>
            </a:fld>
            <a:endParaRPr lang="en-US"/>
          </a:p>
        </p:txBody>
      </p:sp>
      <p:sp>
        <p:nvSpPr>
          <p:cNvPr id="434180" name="Rectangle 4"/>
          <p:cNvSpPr>
            <a:spLocks noChangeArrowheads="1"/>
          </p:cNvSpPr>
          <p:nvPr/>
        </p:nvSpPr>
        <p:spPr bwMode="auto">
          <a:xfrm>
            <a:off x="1331913" y="333375"/>
            <a:ext cx="24653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r>
              <a:rPr lang="sr-Latn-CS" sz="2400">
                <a:solidFill>
                  <a:srgbClr val="FFFF00"/>
                </a:solidFill>
                <a:latin typeface="Arial Rounded MT Bold" pitchFamily="34" charset="0"/>
              </a:rPr>
              <a:t>Клиничка слика</a:t>
            </a:r>
            <a:r>
              <a:rPr lang="en-US" sz="2400">
                <a:solidFill>
                  <a:srgbClr val="FFFF00"/>
                </a:solidFill>
                <a:latin typeface="Arial Rounded MT Bold" pitchFamily="34" charset="0"/>
              </a:rPr>
              <a:t> </a:t>
            </a:r>
          </a:p>
        </p:txBody>
      </p:sp>
      <p:sp>
        <p:nvSpPr>
          <p:cNvPr id="434181" name="Rectangle 5"/>
          <p:cNvSpPr>
            <a:spLocks noChangeArrowheads="1"/>
          </p:cNvSpPr>
          <p:nvPr/>
        </p:nvSpPr>
        <p:spPr bwMode="auto">
          <a:xfrm>
            <a:off x="1187450" y="981075"/>
            <a:ext cx="710882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2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sr-Latn-CS"/>
              <a:t> Код 1/3 инфицираних мумпс инфекција протиче инапарентно,</a:t>
            </a:r>
            <a:endParaRPr lang="en-US"/>
          </a:p>
          <a:p>
            <a:pPr>
              <a:lnSpc>
                <a:spcPct val="12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sr-Latn-CS"/>
              <a:t> Код 2/3 инфицираних протиче клинички манифестно.</a:t>
            </a:r>
          </a:p>
        </p:txBody>
      </p:sp>
      <p:graphicFrame>
        <p:nvGraphicFramePr>
          <p:cNvPr id="434234" name="Group 58"/>
          <p:cNvGraphicFramePr>
            <a:graphicFrameLocks noGrp="1"/>
          </p:cNvGraphicFramePr>
          <p:nvPr>
            <p:ph/>
          </p:nvPr>
        </p:nvGraphicFramePr>
        <p:xfrm>
          <a:off x="1158875" y="2552700"/>
          <a:ext cx="7543800" cy="4029395"/>
        </p:xfrm>
        <a:graphic>
          <a:graphicData uri="http://schemas.openxmlformats.org/drawingml/2006/table">
            <a:tbl>
              <a:tblPr/>
              <a:tblGrid>
                <a:gridCol w="42243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194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481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Клиничке манифестације</a:t>
                      </a:r>
                      <a:endParaRPr kumimoji="0" lang="sl-SI" sz="18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Учесталост у</a:t>
                      </a: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l-SI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kumimoji="0" lang="sl-SI" sz="18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83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Паротитис</a:t>
                      </a:r>
                      <a:endParaRPr kumimoji="0" lang="sl-SI" sz="18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 – 70%</a:t>
                      </a:r>
                      <a:endParaRPr kumimoji="0" lang="sl-SI" sz="18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0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Инфекција субмандибуларних и/или сублингвалних пљувачних жлезда</a:t>
                      </a:r>
                      <a:endParaRPr kumimoji="0" lang="sl-SI" sz="18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10%</a:t>
                      </a:r>
                      <a:endParaRPr kumimoji="0" lang="sl-SI" sz="18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65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Епидидимоорхитис</a:t>
                      </a:r>
                      <a:endParaRPr kumimoji="0" lang="sl-SI" sz="18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25% (након пубертета)</a:t>
                      </a:r>
                      <a:endParaRPr kumimoji="0" lang="sl-SI" sz="18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49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Оофоритис</a:t>
                      </a:r>
                      <a:endParaRPr kumimoji="0" lang="sl-SI" sz="18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5% (након пубертета)</a:t>
                      </a:r>
                      <a:endParaRPr kumimoji="0" lang="sl-SI" sz="18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65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Менингитис</a:t>
                      </a:r>
                      <a:endParaRPr kumimoji="0" lang="sl-SI" sz="18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–10%</a:t>
                      </a:r>
                      <a:endParaRPr kumimoji="0" lang="sl-SI" sz="18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65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Енцефалитис</a:t>
                      </a:r>
                      <a:endParaRPr kumimoji="0" lang="sl-SI" sz="18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0,02%</a:t>
                      </a:r>
                      <a:endParaRPr kumimoji="0" lang="sl-SI" sz="18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49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Пролазно оштећење слуха</a:t>
                      </a:r>
                      <a:endParaRPr kumimoji="0" lang="sl-SI" sz="18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4%</a:t>
                      </a:r>
                      <a:endParaRPr kumimoji="0" lang="sl-SI" sz="18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365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Панкреатитис</a:t>
                      </a:r>
                      <a:endParaRPr kumimoji="0" lang="sl-SI" sz="18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7%</a:t>
                      </a:r>
                      <a:endParaRPr kumimoji="0" lang="sl-SI" sz="18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434230" name="Rectangle 54"/>
          <p:cNvSpPr>
            <a:spLocks noChangeArrowheads="1"/>
          </p:cNvSpPr>
          <p:nvPr/>
        </p:nvSpPr>
        <p:spPr bwMode="auto">
          <a:xfrm>
            <a:off x="1576388" y="2001838"/>
            <a:ext cx="61610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r>
              <a:rPr lang="sl-SI" i="1">
                <a:solidFill>
                  <a:srgbClr val="FFFF00"/>
                </a:solidFill>
              </a:rPr>
              <a:t>Учесталост клиничких манифестација мумпс инфекција</a:t>
            </a:r>
            <a:r>
              <a:rPr lang="en-US">
                <a:solidFill>
                  <a:srgbClr val="FFFF00"/>
                </a:solidFill>
              </a:rPr>
              <a:t> </a:t>
            </a:r>
          </a:p>
        </p:txBody>
      </p:sp>
    </p:spTree>
  </p:cSld>
  <p:clrMapOvr>
    <a:masterClrMapping/>
  </p:clrMapOvr>
  <p:transition advTm="42038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DCBDD-6E4B-4BF8-BA39-9AC73C7A7397}" type="slidenum">
              <a:rPr lang="en-US"/>
              <a:pPr/>
              <a:t>49</a:t>
            </a:fld>
            <a:endParaRPr lang="en-US"/>
          </a:p>
        </p:txBody>
      </p:sp>
      <p:sp>
        <p:nvSpPr>
          <p:cNvPr id="435204" name="Rectangle 4"/>
          <p:cNvSpPr>
            <a:spLocks noChangeArrowheads="1"/>
          </p:cNvSpPr>
          <p:nvPr/>
        </p:nvSpPr>
        <p:spPr bwMode="auto">
          <a:xfrm>
            <a:off x="1250950" y="590550"/>
            <a:ext cx="3028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r>
              <a:rPr lang="sr-Latn-CS" b="1">
                <a:solidFill>
                  <a:srgbClr val="FFFF00"/>
                </a:solidFill>
              </a:rPr>
              <a:t>Епидемични паротитис</a:t>
            </a:r>
            <a:r>
              <a:rPr lang="en-US" b="1">
                <a:solidFill>
                  <a:srgbClr val="FFFF00"/>
                </a:solidFill>
              </a:rPr>
              <a:t> </a:t>
            </a:r>
          </a:p>
        </p:txBody>
      </p:sp>
      <p:sp>
        <p:nvSpPr>
          <p:cNvPr id="435205" name="Rectangle 5"/>
          <p:cNvSpPr>
            <a:spLocks noChangeArrowheads="1"/>
          </p:cNvSpPr>
          <p:nvPr/>
        </p:nvSpPr>
        <p:spPr bwMode="auto">
          <a:xfrm>
            <a:off x="925513" y="1379538"/>
            <a:ext cx="8078787" cy="188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tabLst>
                <a:tab pos="796925" algn="l"/>
              </a:tabLst>
            </a:pPr>
            <a:r>
              <a:rPr lang="sr-Latn-CS"/>
              <a:t>Инкубација: 14-21 дан</a:t>
            </a:r>
            <a:endParaRPr lang="en-US"/>
          </a:p>
          <a:p>
            <a:pPr marL="796925" lvl="1" indent="-339725">
              <a:lnSpc>
                <a:spcPct val="120000"/>
              </a:lnSpc>
              <a:spcBef>
                <a:spcPct val="5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796925" algn="l"/>
              </a:tabLst>
            </a:pPr>
            <a:r>
              <a:rPr lang="sr-Latn-CS"/>
              <a:t>Болест почиње постепено са оптим симптомима инфекције, </a:t>
            </a:r>
            <a:br>
              <a:rPr lang="sr-Latn-CS"/>
            </a:br>
            <a:r>
              <a:rPr lang="sr-Latn-CS"/>
              <a:t>после 1-2 дана јавља се оток једне, а убрзо и друге паротидне</a:t>
            </a:r>
            <a:br>
              <a:rPr lang="sr-Latn-CS"/>
            </a:br>
            <a:r>
              <a:rPr lang="sr-Latn-CS"/>
              <a:t>жлезде (оток је блед, нејасно ограничен, еластичан, лако осетљив).</a:t>
            </a:r>
          </a:p>
        </p:txBody>
      </p:sp>
      <p:pic>
        <p:nvPicPr>
          <p:cNvPr id="435206" name="Picture 6" descr="2816-mump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413" y="3500438"/>
            <a:ext cx="4286250" cy="3038475"/>
          </a:xfrm>
          <a:prstGeom prst="rect">
            <a:avLst/>
          </a:prstGeom>
          <a:noFill/>
        </p:spPr>
      </p:pic>
    </p:spTree>
  </p:cSld>
  <p:clrMapOvr>
    <a:masterClrMapping/>
  </p:clrMapOvr>
  <p:transition advTm="26958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ECEEFE7-8C3A-4F08-BCFC-C5069755F380}" type="slidenum">
              <a:rPr lang="en-US"/>
              <a:pPr/>
              <a:t>5</a:t>
            </a:fld>
            <a:endParaRPr lang="en-US"/>
          </a:p>
        </p:txBody>
      </p:sp>
      <p:sp>
        <p:nvSpPr>
          <p:cNvPr id="336900" name="Rectangle 4"/>
          <p:cNvSpPr>
            <a:spLocks noChangeArrowheads="1"/>
          </p:cNvSpPr>
          <p:nvPr/>
        </p:nvSpPr>
        <p:spPr bwMode="auto">
          <a:xfrm>
            <a:off x="1403350" y="1052513"/>
            <a:ext cx="1809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r>
              <a:rPr lang="en-GB" sz="2400">
                <a:solidFill>
                  <a:srgbClr val="FFFF00"/>
                </a:solidFill>
                <a:latin typeface="Arial Rounded MT Bold" pitchFamily="34" charset="0"/>
              </a:rPr>
              <a:t>Етиологија</a:t>
            </a:r>
            <a:r>
              <a:rPr lang="en-US" sz="2400">
                <a:solidFill>
                  <a:srgbClr val="FFFF00"/>
                </a:solidFill>
                <a:latin typeface="Arial Rounded MT Bold" pitchFamily="34" charset="0"/>
              </a:rPr>
              <a:t> </a:t>
            </a:r>
          </a:p>
        </p:txBody>
      </p:sp>
      <p:sp>
        <p:nvSpPr>
          <p:cNvPr id="336901" name="Text Box 5"/>
          <p:cNvSpPr txBox="1">
            <a:spLocks noChangeArrowheads="1"/>
          </p:cNvSpPr>
          <p:nvPr/>
        </p:nvSpPr>
        <p:spPr bwMode="auto">
          <a:xfrm>
            <a:off x="1089025" y="3841750"/>
            <a:ext cx="7894638" cy="262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4488" indent="-344488">
              <a:lnSpc>
                <a:spcPct val="12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en-GB"/>
              <a:t>Вируси influence А, Б и Ц (ortоmyxоviridae),</a:t>
            </a:r>
          </a:p>
          <a:p>
            <a:pPr marL="344488" indent="-344488">
              <a:lnSpc>
                <a:spcPct val="12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en-GB"/>
              <a:t>Спољашњи вирусни антигени (хемаглутинин и неураминидаза) врло су</a:t>
            </a:r>
            <a:r>
              <a:rPr lang="sr-Latn-CS"/>
              <a:t> </a:t>
            </a:r>
            <a:r>
              <a:rPr lang="en-GB"/>
              <a:t>подложни структурним (антигеним) променама, чиме се објашњава</a:t>
            </a:r>
            <a:r>
              <a:rPr lang="sr-Latn-CS"/>
              <a:t> </a:t>
            </a:r>
            <a:r>
              <a:rPr lang="en-GB"/>
              <a:t>појава великог броја подтипова (варијаната) вируса грипа,</a:t>
            </a:r>
          </a:p>
          <a:p>
            <a:pPr marL="344488" indent="-344488">
              <a:lnSpc>
                <a:spcPct val="12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en-GB"/>
              <a:t>Између појединих типова и подтипова вируса инфлуенце не постоји</a:t>
            </a:r>
            <a:r>
              <a:rPr lang="sr-Latn-CS"/>
              <a:t> </a:t>
            </a:r>
            <a:r>
              <a:rPr lang="en-GB"/>
              <a:t>унакрсни имунитет.</a:t>
            </a:r>
            <a:endParaRPr lang="en-US"/>
          </a:p>
        </p:txBody>
      </p:sp>
      <p:grpSp>
        <p:nvGrpSpPr>
          <p:cNvPr id="336904" name="Group 8"/>
          <p:cNvGrpSpPr>
            <a:grpSpLocks/>
          </p:cNvGrpSpPr>
          <p:nvPr/>
        </p:nvGrpSpPr>
        <p:grpSpPr bwMode="auto">
          <a:xfrm>
            <a:off x="3708400" y="474663"/>
            <a:ext cx="5254625" cy="3114675"/>
            <a:chOff x="2336" y="436"/>
            <a:chExt cx="3310" cy="1962"/>
          </a:xfrm>
        </p:grpSpPr>
        <p:pic>
          <p:nvPicPr>
            <p:cNvPr id="336902" name="Picture 6" descr="influenzafigure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336" y="436"/>
              <a:ext cx="3310" cy="1962"/>
            </a:xfrm>
            <a:prstGeom prst="rect">
              <a:avLst/>
            </a:prstGeom>
            <a:noFill/>
          </p:spPr>
        </p:pic>
        <p:sp>
          <p:nvSpPr>
            <p:cNvPr id="336903" name="Rectangle 7"/>
            <p:cNvSpPr>
              <a:spLocks noChangeArrowheads="1"/>
            </p:cNvSpPr>
            <p:nvPr/>
          </p:nvSpPr>
          <p:spPr bwMode="auto">
            <a:xfrm>
              <a:off x="2381" y="1752"/>
              <a:ext cx="499" cy="181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ransition advTm="49448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C6790FA-CB1E-48A0-BFE4-D9A4A582FE5F}" type="slidenum">
              <a:rPr lang="en-US"/>
              <a:pPr/>
              <a:t>50</a:t>
            </a:fld>
            <a:endParaRPr lang="en-US"/>
          </a:p>
        </p:txBody>
      </p:sp>
      <p:pic>
        <p:nvPicPr>
          <p:cNvPr id="436228" name="Picture 4" descr="mumps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8175" y="1989138"/>
            <a:ext cx="6048375" cy="4171950"/>
          </a:xfrm>
          <a:prstGeom prst="rect">
            <a:avLst/>
          </a:prstGeom>
          <a:noFill/>
        </p:spPr>
      </p:pic>
      <p:sp>
        <p:nvSpPr>
          <p:cNvPr id="436230" name="Text Box 6"/>
          <p:cNvSpPr txBox="1">
            <a:spLocks noChangeArrowheads="1"/>
          </p:cNvSpPr>
          <p:nvPr/>
        </p:nvSpPr>
        <p:spPr bwMode="auto">
          <a:xfrm>
            <a:off x="2484438" y="1052513"/>
            <a:ext cx="37258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r-Cyrl-CS" i="1">
                <a:solidFill>
                  <a:srgbClr val="FFFF00"/>
                </a:solidFill>
              </a:rPr>
              <a:t>Оток у пределу паротидних ложа</a:t>
            </a:r>
          </a:p>
        </p:txBody>
      </p:sp>
    </p:spTree>
  </p:cSld>
  <p:clrMapOvr>
    <a:masterClrMapping/>
  </p:clrMapOvr>
  <p:transition advTm="10458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6435F66-A7FF-41A1-B986-8183FAB0EDAC}" type="slidenum">
              <a:rPr lang="en-US"/>
              <a:pPr/>
              <a:t>51</a:t>
            </a:fld>
            <a:endParaRPr lang="en-US"/>
          </a:p>
        </p:txBody>
      </p:sp>
      <p:pic>
        <p:nvPicPr>
          <p:cNvPr id="43827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1341438"/>
            <a:ext cx="3335337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827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3800" y="1916113"/>
            <a:ext cx="3721100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3648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F3CE03A-A130-45FF-BB93-99829D893D17}" type="slidenum">
              <a:rPr lang="en-US"/>
              <a:pPr/>
              <a:t>52</a:t>
            </a:fld>
            <a:endParaRPr lang="en-US"/>
          </a:p>
        </p:txBody>
      </p:sp>
      <p:pic>
        <p:nvPicPr>
          <p:cNvPr id="43930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913" y="1773238"/>
            <a:ext cx="7056437" cy="476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39302" name="Text Box 6"/>
          <p:cNvSpPr txBox="1">
            <a:spLocks noChangeArrowheads="1"/>
          </p:cNvSpPr>
          <p:nvPr/>
        </p:nvSpPr>
        <p:spPr bwMode="auto">
          <a:xfrm>
            <a:off x="1547813" y="692150"/>
            <a:ext cx="2057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r-Latn-CS" b="1">
                <a:solidFill>
                  <a:srgbClr val="FFFF00"/>
                </a:solidFill>
              </a:rPr>
              <a:t>Epididimoorhitis</a:t>
            </a:r>
            <a:endParaRPr lang="en-US" b="1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11568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0AC43EE-53D2-45C8-B614-BAAA10311491}" type="slidenum">
              <a:rPr lang="en-US"/>
              <a:pPr/>
              <a:t>53</a:t>
            </a:fld>
            <a:endParaRPr lang="en-US"/>
          </a:p>
        </p:txBody>
      </p:sp>
      <p:sp>
        <p:nvSpPr>
          <p:cNvPr id="437252" name="Rectangle 4"/>
          <p:cNvSpPr>
            <a:spLocks noChangeArrowheads="1"/>
          </p:cNvSpPr>
          <p:nvPr/>
        </p:nvSpPr>
        <p:spPr bwMode="auto">
          <a:xfrm>
            <a:off x="1403350" y="720725"/>
            <a:ext cx="2216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r>
              <a:rPr lang="sr-Latn-CS" sz="2400">
                <a:solidFill>
                  <a:srgbClr val="FFFF00"/>
                </a:solidFill>
                <a:latin typeface="Arial Rounded MT Bold" pitchFamily="34" charset="0"/>
              </a:rPr>
              <a:t>Компликације</a:t>
            </a:r>
            <a:r>
              <a:rPr lang="en-US" sz="2400">
                <a:solidFill>
                  <a:srgbClr val="FFFF00"/>
                </a:solidFill>
                <a:latin typeface="Arial Rounded MT Bold" pitchFamily="34" charset="0"/>
              </a:rPr>
              <a:t> </a:t>
            </a:r>
          </a:p>
        </p:txBody>
      </p:sp>
      <p:sp>
        <p:nvSpPr>
          <p:cNvPr id="437253" name="Rectangle 5"/>
          <p:cNvSpPr>
            <a:spLocks noChangeArrowheads="1"/>
          </p:cNvSpPr>
          <p:nvPr/>
        </p:nvSpPr>
        <p:spPr bwMode="auto">
          <a:xfrm>
            <a:off x="1258888" y="1989138"/>
            <a:ext cx="71580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just" eaLnBrk="1" hangingPunct="1"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sr-Cyrl-CS"/>
              <a:t> Глувоћа (оштећење акустичког живца или Кортијевог органа).</a:t>
            </a:r>
          </a:p>
        </p:txBody>
      </p:sp>
      <p:pic>
        <p:nvPicPr>
          <p:cNvPr id="437254" name="Picture 6" descr="00047438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513" y="2636838"/>
            <a:ext cx="4608512" cy="3686175"/>
          </a:xfrm>
          <a:prstGeom prst="rect">
            <a:avLst/>
          </a:prstGeom>
          <a:noFill/>
        </p:spPr>
      </p:pic>
    </p:spTree>
  </p:cSld>
  <p:clrMapOvr>
    <a:masterClrMapping/>
  </p:clrMapOvr>
  <p:transition advTm="21668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FA946B1-E530-4D09-8AE4-DB48BEC02E05}" type="slidenum">
              <a:rPr lang="en-US"/>
              <a:pPr/>
              <a:t>54</a:t>
            </a:fld>
            <a:endParaRPr lang="en-US"/>
          </a:p>
        </p:txBody>
      </p:sp>
      <p:sp>
        <p:nvSpPr>
          <p:cNvPr id="440324" name="Rectangle 4"/>
          <p:cNvSpPr>
            <a:spLocks noChangeArrowheads="1"/>
          </p:cNvSpPr>
          <p:nvPr/>
        </p:nvSpPr>
        <p:spPr bwMode="auto">
          <a:xfrm>
            <a:off x="1331913" y="765175"/>
            <a:ext cx="15573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just" eaLnBrk="1" hangingPunct="1"/>
            <a:r>
              <a:rPr lang="sr-Cyrl-CS" sz="2400">
                <a:solidFill>
                  <a:srgbClr val="FFFF00"/>
                </a:solidFill>
                <a:latin typeface="Arial Rounded MT Bold" pitchFamily="34" charset="0"/>
              </a:rPr>
              <a:t>Дијагноза</a:t>
            </a:r>
          </a:p>
        </p:txBody>
      </p:sp>
      <p:sp>
        <p:nvSpPr>
          <p:cNvPr id="440325" name="Rectangle 5"/>
          <p:cNvSpPr>
            <a:spLocks noChangeArrowheads="1"/>
          </p:cNvSpPr>
          <p:nvPr/>
        </p:nvSpPr>
        <p:spPr bwMode="auto">
          <a:xfrm>
            <a:off x="1547813" y="2060575"/>
            <a:ext cx="7415212" cy="35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sr-Latn-CS"/>
              <a:t> Клиничка слика,</a:t>
            </a:r>
            <a:endParaRPr lang="en-US"/>
          </a:p>
          <a:p>
            <a:pPr>
              <a:lnSpc>
                <a:spcPct val="120000"/>
              </a:lnSpc>
              <a:spcBef>
                <a:spcPct val="5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sr-Latn-CS"/>
              <a:t> Епидемиолошки подаци,</a:t>
            </a:r>
            <a:endParaRPr lang="en-US"/>
          </a:p>
          <a:p>
            <a:pPr>
              <a:lnSpc>
                <a:spcPct val="120000"/>
              </a:lnSpc>
              <a:spcBef>
                <a:spcPct val="5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sr-Latn-CS"/>
              <a:t> Лабораторијске анализе:</a:t>
            </a:r>
            <a:endParaRPr lang="en-US"/>
          </a:p>
          <a:p>
            <a:pPr lvl="1">
              <a:lnSpc>
                <a:spcPct val="120000"/>
              </a:lnSpc>
              <a:spcBef>
                <a:spcPct val="50000"/>
              </a:spcBef>
              <a:buClr>
                <a:srgbClr val="FFFF00"/>
              </a:buClr>
              <a:buFont typeface="Wingdings" pitchFamily="2" charset="2"/>
              <a:buChar char="ü"/>
              <a:tabLst>
                <a:tab pos="457200" algn="l"/>
              </a:tabLst>
            </a:pPr>
            <a:r>
              <a:rPr lang="sr-Latn-CS"/>
              <a:t> леукопенија,</a:t>
            </a:r>
            <a:endParaRPr lang="en-US"/>
          </a:p>
          <a:p>
            <a:pPr lvl="1">
              <a:lnSpc>
                <a:spcPct val="120000"/>
              </a:lnSpc>
              <a:spcBef>
                <a:spcPct val="50000"/>
              </a:spcBef>
              <a:buClr>
                <a:srgbClr val="FFFF00"/>
              </a:buClr>
              <a:buFont typeface="Wingdings" pitchFamily="2" charset="2"/>
              <a:buChar char="ü"/>
              <a:tabLst>
                <a:tab pos="457200" algn="l"/>
              </a:tabLst>
            </a:pPr>
            <a:r>
              <a:rPr lang="sr-Latn-CS"/>
              <a:t> повећана активност амилазе у серуму и урину,</a:t>
            </a:r>
            <a:endParaRPr lang="en-US"/>
          </a:p>
          <a:p>
            <a:pPr lvl="1">
              <a:lnSpc>
                <a:spcPct val="120000"/>
              </a:lnSpc>
              <a:spcBef>
                <a:spcPct val="50000"/>
              </a:spcBef>
              <a:buClr>
                <a:srgbClr val="FFFF00"/>
              </a:buClr>
              <a:buFont typeface="Wingdings" pitchFamily="2" charset="2"/>
              <a:buChar char="ü"/>
              <a:tabLst>
                <a:tab pos="457200" algn="l"/>
              </a:tabLst>
            </a:pPr>
            <a:r>
              <a:rPr lang="sr-Latn-CS"/>
              <a:t> изолација узрочника из ликвора, пљувачке или урина </a:t>
            </a:r>
            <a:br>
              <a:rPr lang="sr-Latn-CS"/>
            </a:br>
            <a:r>
              <a:rPr lang="sr-Latn-CS"/>
              <a:t>    (није рутинска дијагностика),</a:t>
            </a:r>
            <a:endParaRPr lang="en-US"/>
          </a:p>
          <a:p>
            <a:pPr lvl="1">
              <a:lnSpc>
                <a:spcPct val="120000"/>
              </a:lnSpc>
              <a:spcBef>
                <a:spcPct val="50000"/>
              </a:spcBef>
              <a:buClr>
                <a:srgbClr val="FFFF00"/>
              </a:buClr>
              <a:buFont typeface="Wingdings" pitchFamily="2" charset="2"/>
              <a:buChar char="ü"/>
              <a:tabLst>
                <a:tab pos="457200" algn="l"/>
              </a:tabLst>
            </a:pPr>
            <a:r>
              <a:rPr lang="sr-Latn-CS"/>
              <a:t> серолошке реакције (ELISA).</a:t>
            </a:r>
          </a:p>
        </p:txBody>
      </p:sp>
    </p:spTree>
  </p:cSld>
  <p:clrMapOvr>
    <a:masterClrMapping/>
  </p:clrMapOvr>
  <p:transition advTm="26068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D20BC4-56EC-4415-AAE9-D20192FAF021}" type="slidenum">
              <a:rPr lang="en-US"/>
              <a:pPr/>
              <a:t>55</a:t>
            </a:fld>
            <a:endParaRPr lang="en-US"/>
          </a:p>
        </p:txBody>
      </p:sp>
      <p:sp>
        <p:nvSpPr>
          <p:cNvPr id="441348" name="Rectangle 4"/>
          <p:cNvSpPr>
            <a:spLocks noChangeArrowheads="1"/>
          </p:cNvSpPr>
          <p:nvPr/>
        </p:nvSpPr>
        <p:spPr bwMode="auto">
          <a:xfrm>
            <a:off x="1403350" y="4221163"/>
            <a:ext cx="4225925" cy="91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sr-Latn-CS"/>
              <a:t> Жива (атенуирана) вакцина,</a:t>
            </a:r>
            <a:endParaRPr lang="en-US"/>
          </a:p>
          <a:p>
            <a:pPr>
              <a:lnSpc>
                <a:spcPct val="15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sr-Latn-CS"/>
              <a:t> Хиперимуни мумпс имуноглобулин.</a:t>
            </a:r>
          </a:p>
        </p:txBody>
      </p:sp>
      <p:sp>
        <p:nvSpPr>
          <p:cNvPr id="441349" name="Rectangle 5"/>
          <p:cNvSpPr>
            <a:spLocks noChangeArrowheads="1"/>
          </p:cNvSpPr>
          <p:nvPr/>
        </p:nvSpPr>
        <p:spPr bwMode="auto">
          <a:xfrm>
            <a:off x="1692275" y="765175"/>
            <a:ext cx="14525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r-Cyrl-CS" sz="2400">
                <a:solidFill>
                  <a:srgbClr val="FFFF00"/>
                </a:solidFill>
                <a:latin typeface="Arial Rounded MT Bold" pitchFamily="34" charset="0"/>
              </a:rPr>
              <a:t>Терапија</a:t>
            </a:r>
          </a:p>
        </p:txBody>
      </p:sp>
      <p:sp>
        <p:nvSpPr>
          <p:cNvPr id="441350" name="Rectangle 6"/>
          <p:cNvSpPr>
            <a:spLocks noChangeArrowheads="1"/>
          </p:cNvSpPr>
          <p:nvPr/>
        </p:nvSpPr>
        <p:spPr bwMode="auto">
          <a:xfrm>
            <a:off x="1547813" y="3284538"/>
            <a:ext cx="1825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r-Cyrl-CS" sz="2400">
                <a:solidFill>
                  <a:srgbClr val="FFFF00"/>
                </a:solidFill>
                <a:latin typeface="Arial Rounded MT Bold" pitchFamily="34" charset="0"/>
              </a:rPr>
              <a:t>Превенција</a:t>
            </a:r>
          </a:p>
        </p:txBody>
      </p:sp>
      <p:sp>
        <p:nvSpPr>
          <p:cNvPr id="441351" name="Rectangle 7"/>
          <p:cNvSpPr>
            <a:spLocks noChangeArrowheads="1"/>
          </p:cNvSpPr>
          <p:nvPr/>
        </p:nvSpPr>
        <p:spPr bwMode="auto">
          <a:xfrm>
            <a:off x="1476375" y="1412875"/>
            <a:ext cx="20304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sr-Cyrl-CS"/>
              <a:t> Симптоматска.</a:t>
            </a:r>
          </a:p>
        </p:txBody>
      </p:sp>
      <p:pic>
        <p:nvPicPr>
          <p:cNvPr id="441352" name="Picture 8" descr="ja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14888" y="1690688"/>
            <a:ext cx="4154487" cy="2492375"/>
          </a:xfrm>
          <a:prstGeom prst="rect">
            <a:avLst/>
          </a:prstGeom>
          <a:noFill/>
        </p:spPr>
      </p:pic>
    </p:spTree>
  </p:cSld>
  <p:clrMapOvr>
    <a:masterClrMapping/>
  </p:clrMapOvr>
  <p:transition advTm="17388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31BFAD3-8F16-4299-8DA6-CCAFC56C9419}" type="slidenum">
              <a:rPr lang="en-US"/>
              <a:pPr/>
              <a:t>56</a:t>
            </a:fld>
            <a:endParaRPr lang="en-US"/>
          </a:p>
        </p:txBody>
      </p:sp>
      <p:sp>
        <p:nvSpPr>
          <p:cNvPr id="442372" name="Rectangle 4"/>
          <p:cNvSpPr>
            <a:spLocks noChangeArrowheads="1"/>
          </p:cNvSpPr>
          <p:nvPr/>
        </p:nvSpPr>
        <p:spPr bwMode="auto">
          <a:xfrm>
            <a:off x="1824038" y="438150"/>
            <a:ext cx="59340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 eaLnBrk="1" hangingPunct="1"/>
            <a:r>
              <a:rPr lang="sr-Latn-CS" sz="2400" b="1">
                <a:solidFill>
                  <a:srgbClr val="FF9900"/>
                </a:solidFill>
                <a:latin typeface="Arial Rounded MT Bold" pitchFamily="34" charset="0"/>
              </a:rPr>
              <a:t>SARS</a:t>
            </a:r>
            <a:endParaRPr lang="sr-Latn-CS" sz="2400">
              <a:solidFill>
                <a:srgbClr val="FF9900"/>
              </a:solidFill>
              <a:latin typeface="Arial Rounded MT Bold" pitchFamily="34" charset="0"/>
            </a:endParaRPr>
          </a:p>
          <a:p>
            <a:pPr algn="ctr" eaLnBrk="1" hangingPunct="1"/>
            <a:r>
              <a:rPr lang="sr-Latn-CS" sz="2400" b="1">
                <a:solidFill>
                  <a:srgbClr val="FFFF00"/>
                </a:solidFill>
                <a:latin typeface="Arial Rounded MT Bold" pitchFamily="34" charset="0"/>
              </a:rPr>
              <a:t>(</a:t>
            </a:r>
            <a:r>
              <a:rPr lang="sr-Latn-CS" sz="2400" b="1">
                <a:solidFill>
                  <a:srgbClr val="FF9900"/>
                </a:solidFill>
                <a:latin typeface="Arial Rounded MT Bold" pitchFamily="34" charset="0"/>
              </a:rPr>
              <a:t>S</a:t>
            </a:r>
            <a:r>
              <a:rPr lang="sr-Latn-CS" sz="2400">
                <a:solidFill>
                  <a:srgbClr val="FFFF00"/>
                </a:solidFill>
                <a:latin typeface="Arial Rounded MT Bold" pitchFamily="34" charset="0"/>
              </a:rPr>
              <a:t>ervere </a:t>
            </a:r>
            <a:r>
              <a:rPr lang="sr-Latn-CS" sz="2400" b="1">
                <a:solidFill>
                  <a:srgbClr val="FF9900"/>
                </a:solidFill>
                <a:latin typeface="Arial Rounded MT Bold" pitchFamily="34" charset="0"/>
              </a:rPr>
              <a:t>A</a:t>
            </a:r>
            <a:r>
              <a:rPr lang="sr-Latn-CS" sz="2400">
                <a:solidFill>
                  <a:srgbClr val="FFFF00"/>
                </a:solidFill>
                <a:latin typeface="Arial Rounded MT Bold" pitchFamily="34" charset="0"/>
              </a:rPr>
              <a:t>cute </a:t>
            </a:r>
            <a:r>
              <a:rPr lang="sr-Latn-CS" sz="2400" b="1">
                <a:solidFill>
                  <a:srgbClr val="FF9900"/>
                </a:solidFill>
                <a:latin typeface="Arial Rounded MT Bold" pitchFamily="34" charset="0"/>
              </a:rPr>
              <a:t>R</a:t>
            </a:r>
            <a:r>
              <a:rPr lang="sr-Latn-CS" sz="2400">
                <a:solidFill>
                  <a:srgbClr val="FFFF00"/>
                </a:solidFill>
                <a:latin typeface="Arial Rounded MT Bold" pitchFamily="34" charset="0"/>
              </a:rPr>
              <a:t>espiratory </a:t>
            </a:r>
            <a:r>
              <a:rPr lang="sr-Latn-CS" sz="2400" b="1">
                <a:solidFill>
                  <a:srgbClr val="FF9900"/>
                </a:solidFill>
                <a:latin typeface="Arial Rounded MT Bold" pitchFamily="34" charset="0"/>
              </a:rPr>
              <a:t>S</a:t>
            </a:r>
            <a:r>
              <a:rPr lang="sr-Latn-CS" sz="2400">
                <a:solidFill>
                  <a:srgbClr val="FFFF00"/>
                </a:solidFill>
                <a:latin typeface="Arial Rounded MT Bold" pitchFamily="34" charset="0"/>
              </a:rPr>
              <a:t>yndrome)</a:t>
            </a:r>
          </a:p>
        </p:txBody>
      </p:sp>
      <p:pic>
        <p:nvPicPr>
          <p:cNvPr id="442373" name="Picture 5" descr="sar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713" y="1989138"/>
            <a:ext cx="6048375" cy="4418012"/>
          </a:xfrm>
          <a:prstGeom prst="rect">
            <a:avLst/>
          </a:prstGeom>
          <a:noFill/>
        </p:spPr>
      </p:pic>
    </p:spTree>
  </p:cSld>
  <p:clrMapOvr>
    <a:masterClrMapping/>
  </p:clrMapOvr>
  <p:transition advTm="23238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D073CFA-41AD-4FB2-9E30-AC09689FC760}" type="slidenum">
              <a:rPr lang="en-US"/>
              <a:pPr/>
              <a:t>57</a:t>
            </a:fld>
            <a:endParaRPr lang="en-US"/>
          </a:p>
        </p:txBody>
      </p:sp>
      <p:sp>
        <p:nvSpPr>
          <p:cNvPr id="443396" name="Rectangle 4"/>
          <p:cNvSpPr>
            <a:spLocks noChangeArrowheads="1"/>
          </p:cNvSpPr>
          <p:nvPr/>
        </p:nvSpPr>
        <p:spPr bwMode="auto">
          <a:xfrm>
            <a:off x="1403350" y="863600"/>
            <a:ext cx="1978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r>
              <a:rPr lang="sr-Latn-CS" sz="2400">
                <a:solidFill>
                  <a:srgbClr val="FFFF00"/>
                </a:solidFill>
                <a:latin typeface="Arial Rounded MT Bold" pitchFamily="34" charset="0"/>
              </a:rPr>
              <a:t>Дефиниција</a:t>
            </a:r>
            <a:r>
              <a:rPr lang="en-US" sz="2400">
                <a:solidFill>
                  <a:srgbClr val="FFFF00"/>
                </a:solidFill>
                <a:latin typeface="Arial Rounded MT Bold" pitchFamily="34" charset="0"/>
              </a:rPr>
              <a:t> </a:t>
            </a:r>
          </a:p>
        </p:txBody>
      </p:sp>
      <p:sp>
        <p:nvSpPr>
          <p:cNvPr id="443397" name="Rectangle 5"/>
          <p:cNvSpPr>
            <a:spLocks noChangeArrowheads="1"/>
          </p:cNvSpPr>
          <p:nvPr/>
        </p:nvSpPr>
        <p:spPr bwMode="auto">
          <a:xfrm>
            <a:off x="1187450" y="2276475"/>
            <a:ext cx="7446963" cy="130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>
              <a:lnSpc>
                <a:spcPct val="220000"/>
              </a:lnSpc>
            </a:pPr>
            <a:r>
              <a:rPr lang="sr-Latn-CS">
                <a:solidFill>
                  <a:srgbClr val="FFFF00"/>
                </a:solidFill>
              </a:rPr>
              <a:t>SARS/TARS</a:t>
            </a:r>
            <a:r>
              <a:rPr lang="sr-Cyrl-CS"/>
              <a:t> је акутна респираторна болест коју изазива </a:t>
            </a:r>
            <a:r>
              <a:rPr lang="sr-Latn-CS"/>
              <a:t>SARS </a:t>
            </a:r>
            <a:r>
              <a:rPr lang="sr-Cyrl-CS"/>
              <a:t>вирус, а коју карактерише прогресивна респираторна инсуфицијенција.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F44A9A-BDC5-4D76-B7AF-2FE088439DB7}" type="slidenum">
              <a:rPr lang="en-US"/>
              <a:pPr/>
              <a:t>58</a:t>
            </a:fld>
            <a:endParaRPr lang="en-US"/>
          </a:p>
        </p:txBody>
      </p:sp>
      <p:sp>
        <p:nvSpPr>
          <p:cNvPr id="384116" name="Rectangle 116"/>
          <p:cNvSpPr>
            <a:spLocks noChangeArrowheads="1"/>
          </p:cNvSpPr>
          <p:nvPr/>
        </p:nvSpPr>
        <p:spPr bwMode="auto">
          <a:xfrm>
            <a:off x="1331913" y="863600"/>
            <a:ext cx="1733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r>
              <a:rPr lang="sr-Cyrl-CS" sz="2400">
                <a:solidFill>
                  <a:srgbClr val="FFFF00"/>
                </a:solidFill>
                <a:latin typeface="Arial Rounded MT Bold" pitchFamily="34" charset="0"/>
              </a:rPr>
              <a:t>Етиологија</a:t>
            </a:r>
          </a:p>
        </p:txBody>
      </p:sp>
      <p:sp>
        <p:nvSpPr>
          <p:cNvPr id="384117" name="Rectangle 117"/>
          <p:cNvSpPr>
            <a:spLocks noChangeArrowheads="1"/>
          </p:cNvSpPr>
          <p:nvPr/>
        </p:nvSpPr>
        <p:spPr bwMode="auto">
          <a:xfrm>
            <a:off x="1187450" y="1844675"/>
            <a:ext cx="3209925" cy="86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>
              <a:lnSpc>
                <a:spcPct val="14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sr-Latn-CS"/>
              <a:t> SARS-CoV (</a:t>
            </a:r>
            <a:r>
              <a:rPr lang="sr-Cyrl-CS"/>
              <a:t>корона вирус</a:t>
            </a:r>
            <a:r>
              <a:rPr lang="sr-Latn-CS"/>
              <a:t>),</a:t>
            </a:r>
          </a:p>
          <a:p>
            <a:pPr eaLnBrk="1" hangingPunct="1">
              <a:lnSpc>
                <a:spcPct val="14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sr-Latn-CS"/>
              <a:t> RNK, 60 – 130 nm.</a:t>
            </a:r>
          </a:p>
        </p:txBody>
      </p:sp>
      <p:pic>
        <p:nvPicPr>
          <p:cNvPr id="384118" name="Picture 118" descr="_39135601_sar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425" y="3068638"/>
            <a:ext cx="2735263" cy="3384550"/>
          </a:xfrm>
          <a:prstGeom prst="rect">
            <a:avLst/>
          </a:prstGeom>
          <a:noFill/>
        </p:spPr>
      </p:pic>
      <p:pic>
        <p:nvPicPr>
          <p:cNvPr id="384120" name="Picture 120" descr="sars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450" y="2870200"/>
            <a:ext cx="3960813" cy="3489325"/>
          </a:xfrm>
          <a:prstGeom prst="rect">
            <a:avLst/>
          </a:prstGeom>
          <a:noFill/>
        </p:spPr>
      </p:pic>
      <p:pic>
        <p:nvPicPr>
          <p:cNvPr id="384121" name="Picture 121" descr="coronavirus-sars-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425" y="188913"/>
            <a:ext cx="2736850" cy="27368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ABDC97-95AE-4132-890F-58CFCAB2701B}" type="slidenum">
              <a:rPr lang="en-US"/>
              <a:pPr/>
              <a:t>59</a:t>
            </a:fld>
            <a:endParaRPr lang="en-US"/>
          </a:p>
        </p:txBody>
      </p:sp>
      <p:sp>
        <p:nvSpPr>
          <p:cNvPr id="386053" name="Rectangle 5"/>
          <p:cNvSpPr>
            <a:spLocks noChangeArrowheads="1"/>
          </p:cNvSpPr>
          <p:nvPr/>
        </p:nvSpPr>
        <p:spPr bwMode="auto">
          <a:xfrm>
            <a:off x="1111250" y="317500"/>
            <a:ext cx="2486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r>
              <a:rPr lang="sr-Cyrl-CS" sz="2400">
                <a:solidFill>
                  <a:srgbClr val="FFFF00"/>
                </a:solidFill>
                <a:latin typeface="Arial Rounded MT Bold" pitchFamily="34" charset="0"/>
              </a:rPr>
              <a:t>Епидемиологија</a:t>
            </a:r>
          </a:p>
        </p:txBody>
      </p:sp>
      <p:sp>
        <p:nvSpPr>
          <p:cNvPr id="386054" name="Rectangle 6"/>
          <p:cNvSpPr>
            <a:spLocks noChangeArrowheads="1"/>
          </p:cNvSpPr>
          <p:nvPr/>
        </p:nvSpPr>
        <p:spPr bwMode="auto">
          <a:xfrm>
            <a:off x="1066800" y="936625"/>
            <a:ext cx="79248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4488" indent="-344488"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sr-Latn-CS"/>
              <a:t>Први случајеви SARS-а су се појавили крајем 2002. године у Кини </a:t>
            </a:r>
            <a:br>
              <a:rPr lang="sr-Latn-CS"/>
            </a:br>
            <a:r>
              <a:rPr lang="sr-Latn-CS"/>
              <a:t>(провинција Гуангонг),</a:t>
            </a:r>
            <a:endParaRPr lang="en-US"/>
          </a:p>
          <a:p>
            <a:pPr marL="344488" indent="-344488"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sr-Latn-CS"/>
              <a:t>Путеви ширења: капљични и контакт (директан и индиректан),</a:t>
            </a:r>
            <a:endParaRPr lang="en-US"/>
          </a:p>
          <a:p>
            <a:pPr marL="344488" indent="-344488"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sr-Latn-CS"/>
              <a:t>Карантинска болест.</a:t>
            </a:r>
          </a:p>
        </p:txBody>
      </p:sp>
      <p:pic>
        <p:nvPicPr>
          <p:cNvPr id="386055" name="Picture 7" descr="map2003_06_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84338" y="2268538"/>
            <a:ext cx="5929312" cy="42433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C5014E-E349-47B8-8014-1427751A974E}" type="slidenum">
              <a:rPr lang="en-US"/>
              <a:pPr/>
              <a:t>6</a:t>
            </a:fld>
            <a:endParaRPr lang="en-US"/>
          </a:p>
        </p:txBody>
      </p:sp>
      <p:pic>
        <p:nvPicPr>
          <p:cNvPr id="337924" name="Picture 4" descr="174-virus-influenz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2988" y="765175"/>
            <a:ext cx="7632700" cy="5603875"/>
          </a:xfrm>
          <a:prstGeom prst="rect">
            <a:avLst/>
          </a:prstGeom>
          <a:noFill/>
        </p:spPr>
      </p:pic>
      <p:sp>
        <p:nvSpPr>
          <p:cNvPr id="337925" name="Text Box 5"/>
          <p:cNvSpPr txBox="1">
            <a:spLocks noChangeArrowheads="1"/>
          </p:cNvSpPr>
          <p:nvPr/>
        </p:nvSpPr>
        <p:spPr bwMode="auto">
          <a:xfrm>
            <a:off x="1258888" y="192088"/>
            <a:ext cx="2520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sr-Cyrl-CS" sz="2000" i="1">
                <a:solidFill>
                  <a:srgbClr val="FFFF00"/>
                </a:solidFill>
                <a:latin typeface="Arial Rounded MT Bold" pitchFamily="34" charset="0"/>
              </a:rPr>
              <a:t>Вирус </a:t>
            </a:r>
            <a:r>
              <a:rPr lang="sr-Latn-CS" sz="2000" i="1">
                <a:solidFill>
                  <a:srgbClr val="FFFF00"/>
                </a:solidFill>
                <a:latin typeface="Arial Rounded MT Bold" pitchFamily="34" charset="0"/>
              </a:rPr>
              <a:t>influence</a:t>
            </a:r>
          </a:p>
        </p:txBody>
      </p:sp>
    </p:spTree>
  </p:cSld>
  <p:clrMapOvr>
    <a:masterClrMapping/>
  </p:clrMapOvr>
  <p:transition advTm="6898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1C05674-6A91-493E-8346-6147E82CE03B}" type="slidenum">
              <a:rPr lang="en-US"/>
              <a:pPr/>
              <a:t>60</a:t>
            </a:fld>
            <a:endParaRPr lang="en-US"/>
          </a:p>
        </p:txBody>
      </p:sp>
      <p:sp>
        <p:nvSpPr>
          <p:cNvPr id="385031" name="Rectangle 7"/>
          <p:cNvSpPr>
            <a:spLocks noChangeArrowheads="1"/>
          </p:cNvSpPr>
          <p:nvPr/>
        </p:nvSpPr>
        <p:spPr bwMode="auto">
          <a:xfrm>
            <a:off x="1309688" y="795338"/>
            <a:ext cx="23891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just" eaLnBrk="1" hangingPunct="1"/>
            <a:r>
              <a:rPr lang="sr-Cyrl-CS" sz="2400">
                <a:solidFill>
                  <a:srgbClr val="FFFF00"/>
                </a:solidFill>
                <a:latin typeface="Arial Rounded MT Bold" pitchFamily="34" charset="0"/>
              </a:rPr>
              <a:t>Клиничка слика</a:t>
            </a:r>
          </a:p>
        </p:txBody>
      </p:sp>
      <p:sp>
        <p:nvSpPr>
          <p:cNvPr id="385032" name="Text Box 8"/>
          <p:cNvSpPr txBox="1">
            <a:spLocks noChangeArrowheads="1"/>
          </p:cNvSpPr>
          <p:nvPr/>
        </p:nvSpPr>
        <p:spPr bwMode="auto">
          <a:xfrm>
            <a:off x="1096963" y="2019300"/>
            <a:ext cx="7815262" cy="394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4488" indent="-344488">
              <a:lnSpc>
                <a:spcPct val="120000"/>
              </a:lnSpc>
              <a:spcBef>
                <a:spcPct val="50000"/>
              </a:spcBef>
            </a:pPr>
            <a:r>
              <a:rPr lang="sr-Latn-CS"/>
              <a:t>Инкубација: 2-10 дана</a:t>
            </a:r>
          </a:p>
          <a:p>
            <a:pPr marL="344488" indent="-344488">
              <a:lnSpc>
                <a:spcPct val="120000"/>
              </a:lnSpc>
              <a:spcBef>
                <a:spcPct val="50000"/>
              </a:spcBef>
            </a:pPr>
            <a:endParaRPr lang="sr-Latn-CS"/>
          </a:p>
          <a:p>
            <a:pPr marL="344488" indent="-344488">
              <a:lnSpc>
                <a:spcPct val="120000"/>
              </a:lnSpc>
              <a:spcBef>
                <a:spcPct val="5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sr-Latn-CS"/>
              <a:t>Општи симптоми инфекције: повишена температута (&gt;38</a:t>
            </a:r>
            <a:r>
              <a:rPr lang="sr-Latn-CS">
                <a:sym typeface="Symbol" pitchFamily="18" charset="2"/>
              </a:rPr>
              <a:t></a:t>
            </a:r>
            <a:r>
              <a:rPr lang="sr-Latn-CS"/>
              <a:t>C), језа,</a:t>
            </a:r>
            <a:br>
              <a:rPr lang="sr-Latn-CS"/>
            </a:br>
            <a:r>
              <a:rPr lang="sr-Latn-CS"/>
              <a:t>дрхтавица, главобоља, млаксалост, мијалгије,</a:t>
            </a:r>
          </a:p>
          <a:p>
            <a:pPr marL="344488" indent="-344488">
              <a:lnSpc>
                <a:spcPct val="120000"/>
              </a:lnSpc>
              <a:spcBef>
                <a:spcPct val="5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sr-Latn-CS"/>
              <a:t>Респираторни симптоми (после 7-10 дана): сув кашаљ, секреција из носа диспнеја и брз развој прогресивне респираторне инсуфицијенције (ARDS),</a:t>
            </a:r>
          </a:p>
          <a:p>
            <a:pPr marL="344488" indent="-344488">
              <a:lnSpc>
                <a:spcPct val="120000"/>
              </a:lnSpc>
              <a:spcBef>
                <a:spcPct val="5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sr-Latn-CS"/>
              <a:t>Физикални налаз: фебрилност, инспиријумски пукоти на бази плућа, Rtg плућа: обострано,</a:t>
            </a:r>
            <a:r>
              <a:rPr lang="en-US"/>
              <a:t> </a:t>
            </a:r>
            <a:r>
              <a:rPr lang="sr-Latn-CS"/>
              <a:t>ситне, мрљасте сенке (атипична пнеумонија).</a:t>
            </a:r>
            <a:endParaRPr lang="en-US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1DD047-3851-4494-BC73-EDFE6B50E785}" type="slidenum">
              <a:rPr lang="en-US"/>
              <a:pPr/>
              <a:t>61</a:t>
            </a:fld>
            <a:endParaRPr lang="en-US"/>
          </a:p>
        </p:txBody>
      </p:sp>
      <p:sp>
        <p:nvSpPr>
          <p:cNvPr id="445444" name="Rectangle 4"/>
          <p:cNvSpPr>
            <a:spLocks noChangeArrowheads="1"/>
          </p:cNvSpPr>
          <p:nvPr/>
        </p:nvSpPr>
        <p:spPr bwMode="auto">
          <a:xfrm>
            <a:off x="1004888" y="1827213"/>
            <a:ext cx="7400925" cy="102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914400" algn="l"/>
              </a:tabLst>
            </a:pPr>
            <a:r>
              <a:rPr lang="sr-Latn-CS"/>
              <a:t> Клиничка слика,</a:t>
            </a:r>
            <a:endParaRPr lang="en-US"/>
          </a:p>
          <a:p>
            <a:pPr>
              <a:lnSpc>
                <a:spcPct val="80000"/>
              </a:lnSpc>
              <a:spcBef>
                <a:spcPct val="5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914400" algn="l"/>
              </a:tabLst>
            </a:pPr>
            <a:r>
              <a:rPr lang="sr-Latn-CS"/>
              <a:t> Епидемиолошки подаци,</a:t>
            </a:r>
            <a:endParaRPr lang="en-US"/>
          </a:p>
          <a:p>
            <a:pPr>
              <a:lnSpc>
                <a:spcPct val="80000"/>
              </a:lnSpc>
              <a:spcBef>
                <a:spcPct val="5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914400" algn="l"/>
              </a:tabLst>
            </a:pPr>
            <a:r>
              <a:rPr lang="sr-Latn-CS"/>
              <a:t> Лабораторијске нализе:</a:t>
            </a:r>
          </a:p>
        </p:txBody>
      </p:sp>
      <p:sp>
        <p:nvSpPr>
          <p:cNvPr id="445445" name="Rectangle 5"/>
          <p:cNvSpPr>
            <a:spLocks noChangeArrowheads="1"/>
          </p:cNvSpPr>
          <p:nvPr/>
        </p:nvSpPr>
        <p:spPr bwMode="auto">
          <a:xfrm>
            <a:off x="1257300" y="744538"/>
            <a:ext cx="15573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r-Cyrl-CS" sz="2400">
                <a:solidFill>
                  <a:srgbClr val="FFFF00"/>
                </a:solidFill>
                <a:latin typeface="Arial Rounded MT Bold" pitchFamily="34" charset="0"/>
              </a:rPr>
              <a:t>Дијагноза</a:t>
            </a:r>
          </a:p>
        </p:txBody>
      </p:sp>
      <p:sp>
        <p:nvSpPr>
          <p:cNvPr id="445446" name="Rectangle 6"/>
          <p:cNvSpPr>
            <a:spLocks noChangeArrowheads="1"/>
          </p:cNvSpPr>
          <p:nvPr/>
        </p:nvSpPr>
        <p:spPr bwMode="auto">
          <a:xfrm>
            <a:off x="1400175" y="2933700"/>
            <a:ext cx="6829425" cy="75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Clr>
                <a:srgbClr val="FFFF00"/>
              </a:buClr>
              <a:buSzPct val="120000"/>
              <a:buFont typeface="Wingdings" pitchFamily="2" charset="2"/>
              <a:buChar char="ü"/>
            </a:pPr>
            <a:r>
              <a:rPr lang="sr-Latn-CS"/>
              <a:t> Леукопенија, лимфопенија, тромбоцитопенија,</a:t>
            </a:r>
            <a:endParaRPr lang="en-US"/>
          </a:p>
          <a:p>
            <a:pPr>
              <a:lnSpc>
                <a:spcPct val="140000"/>
              </a:lnSpc>
              <a:buClr>
                <a:srgbClr val="FFFF00"/>
              </a:buClr>
              <a:buSzPct val="120000"/>
              <a:buFont typeface="Wingdings" pitchFamily="2" charset="2"/>
              <a:buChar char="ü"/>
            </a:pPr>
            <a:r>
              <a:rPr lang="sr-Latn-CS"/>
              <a:t> Повишена активност  LDH, ALT, CK.</a:t>
            </a:r>
          </a:p>
        </p:txBody>
      </p:sp>
      <p:sp>
        <p:nvSpPr>
          <p:cNvPr id="445447" name="Rectangle 7"/>
          <p:cNvSpPr>
            <a:spLocks noChangeArrowheads="1"/>
          </p:cNvSpPr>
          <p:nvPr/>
        </p:nvSpPr>
        <p:spPr bwMode="auto">
          <a:xfrm>
            <a:off x="962025" y="4497388"/>
            <a:ext cx="8062913" cy="187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4488" indent="-344488">
              <a:lnSpc>
                <a:spcPct val="13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sr-Latn-CS"/>
              <a:t>Изолација вируса из крви, столице, респираторног секрета (култивисањем),</a:t>
            </a:r>
            <a:endParaRPr lang="en-US"/>
          </a:p>
          <a:p>
            <a:pPr marL="344488" indent="-344488">
              <a:lnSpc>
                <a:spcPct val="13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sr-Latn-CS"/>
              <a:t>Детекција SARS-DNK (PCR),</a:t>
            </a:r>
            <a:endParaRPr lang="en-US"/>
          </a:p>
          <a:p>
            <a:pPr marL="344488" indent="-344488">
              <a:lnSpc>
                <a:spcPct val="13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sr-Latn-CS"/>
              <a:t>Доказивање специфичних антитела методом IFA или ELISA (после 21 дан).</a:t>
            </a:r>
          </a:p>
        </p:txBody>
      </p:sp>
      <p:sp>
        <p:nvSpPr>
          <p:cNvPr id="445448" name="Rectangle 8"/>
          <p:cNvSpPr>
            <a:spLocks noChangeArrowheads="1"/>
          </p:cNvSpPr>
          <p:nvPr/>
        </p:nvSpPr>
        <p:spPr bwMode="auto">
          <a:xfrm>
            <a:off x="1249363" y="3921125"/>
            <a:ext cx="26781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r-Cyrl-CS" sz="2000">
                <a:solidFill>
                  <a:srgbClr val="FFFF00"/>
                </a:solidFill>
                <a:latin typeface="Arial Rounded MT Bold" pitchFamily="34" charset="0"/>
              </a:rPr>
              <a:t>Етиолошка дијагноза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6F1D4B3-F69D-4B4D-8C31-F8B621384782}" type="slidenum">
              <a:rPr lang="en-US"/>
              <a:pPr/>
              <a:t>62</a:t>
            </a:fld>
            <a:endParaRPr lang="en-US"/>
          </a:p>
        </p:txBody>
      </p:sp>
      <p:sp>
        <p:nvSpPr>
          <p:cNvPr id="387190" name="Rectangle 118"/>
          <p:cNvSpPr>
            <a:spLocks noChangeArrowheads="1"/>
          </p:cNvSpPr>
          <p:nvPr/>
        </p:nvSpPr>
        <p:spPr bwMode="auto">
          <a:xfrm>
            <a:off x="1189038" y="1938338"/>
            <a:ext cx="513238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4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sr-Latn-CS"/>
              <a:t> Рибавирин 8 mg/kg на 8 h,</a:t>
            </a:r>
            <a:endParaRPr lang="en-US"/>
          </a:p>
          <a:p>
            <a:pPr>
              <a:lnSpc>
                <a:spcPct val="14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sr-Latn-CS"/>
              <a:t> Кортикостероиди,</a:t>
            </a:r>
            <a:endParaRPr lang="en-US"/>
          </a:p>
          <a:p>
            <a:pPr>
              <a:lnSpc>
                <a:spcPct val="14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sr-Latn-CS"/>
              <a:t> Антибиотици (превенција суперинфекције).</a:t>
            </a:r>
          </a:p>
        </p:txBody>
      </p:sp>
      <p:sp>
        <p:nvSpPr>
          <p:cNvPr id="387191" name="Rectangle 119"/>
          <p:cNvSpPr>
            <a:spLocks noChangeArrowheads="1"/>
          </p:cNvSpPr>
          <p:nvPr/>
        </p:nvSpPr>
        <p:spPr bwMode="auto">
          <a:xfrm>
            <a:off x="1795463" y="698500"/>
            <a:ext cx="14525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r-Cyrl-CS" sz="2400">
                <a:solidFill>
                  <a:srgbClr val="FFFF00"/>
                </a:solidFill>
                <a:latin typeface="Arial Rounded MT Bold" pitchFamily="34" charset="0"/>
              </a:rPr>
              <a:t>Терапија</a:t>
            </a:r>
          </a:p>
        </p:txBody>
      </p:sp>
      <p:pic>
        <p:nvPicPr>
          <p:cNvPr id="387192" name="Picture 120" descr="stryker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3273425"/>
            <a:ext cx="4164012" cy="32908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72C2E0D-8586-41BA-AFE5-F71BE788CF99}" type="slidenum">
              <a:rPr lang="en-US"/>
              <a:pPr/>
              <a:t>63</a:t>
            </a:fld>
            <a:endParaRPr lang="en-US"/>
          </a:p>
        </p:txBody>
      </p:sp>
      <p:sp>
        <p:nvSpPr>
          <p:cNvPr id="446468" name="Rectangle 4"/>
          <p:cNvSpPr>
            <a:spLocks noChangeArrowheads="1"/>
          </p:cNvSpPr>
          <p:nvPr/>
        </p:nvSpPr>
        <p:spPr bwMode="auto">
          <a:xfrm>
            <a:off x="912813" y="1890713"/>
            <a:ext cx="8023225" cy="1411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6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sr-Latn-CS"/>
              <a:t> Изолација болесника (овабезна‼),</a:t>
            </a:r>
            <a:endParaRPr lang="en-US"/>
          </a:p>
          <a:p>
            <a:pPr>
              <a:lnSpc>
                <a:spcPct val="16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sr-Latn-CS"/>
              <a:t> Заштита особа у контакту са болесницима (маске, рукавице, наочари),</a:t>
            </a:r>
            <a:endParaRPr lang="en-US"/>
          </a:p>
          <a:p>
            <a:pPr>
              <a:lnSpc>
                <a:spcPct val="16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sr-Latn-CS"/>
              <a:t> Вакцина за сада не постоји.</a:t>
            </a:r>
          </a:p>
        </p:txBody>
      </p:sp>
      <p:sp>
        <p:nvSpPr>
          <p:cNvPr id="446469" name="Rectangle 5"/>
          <p:cNvSpPr>
            <a:spLocks noChangeArrowheads="1"/>
          </p:cNvSpPr>
          <p:nvPr/>
        </p:nvSpPr>
        <p:spPr bwMode="auto">
          <a:xfrm>
            <a:off x="1235075" y="982663"/>
            <a:ext cx="1825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r-Cyrl-CS" sz="2400">
                <a:solidFill>
                  <a:srgbClr val="FFFF00"/>
                </a:solidFill>
                <a:latin typeface="Arial Rounded MT Bold" pitchFamily="34" charset="0"/>
              </a:rPr>
              <a:t>Превенција</a:t>
            </a:r>
          </a:p>
        </p:txBody>
      </p:sp>
      <p:sp>
        <p:nvSpPr>
          <p:cNvPr id="446470" name="Text Box 6"/>
          <p:cNvSpPr txBox="1">
            <a:spLocks noChangeArrowheads="1"/>
          </p:cNvSpPr>
          <p:nvPr/>
        </p:nvSpPr>
        <p:spPr bwMode="auto">
          <a:xfrm>
            <a:off x="1222375" y="3863975"/>
            <a:ext cx="1501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r-Cyrl-CS" sz="2400">
                <a:solidFill>
                  <a:srgbClr val="FFFF00"/>
                </a:solidFill>
                <a:latin typeface="Arial Rounded MT Bold" pitchFamily="34" charset="0"/>
              </a:rPr>
              <a:t>Прогноза</a:t>
            </a:r>
          </a:p>
        </p:txBody>
      </p:sp>
      <p:sp>
        <p:nvSpPr>
          <p:cNvPr id="446471" name="Text Box 7"/>
          <p:cNvSpPr txBox="1">
            <a:spLocks noChangeArrowheads="1"/>
          </p:cNvSpPr>
          <p:nvPr/>
        </p:nvSpPr>
        <p:spPr bwMode="auto">
          <a:xfrm>
            <a:off x="968375" y="4673600"/>
            <a:ext cx="50895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sr-Cyrl-CS"/>
              <a:t> Смртност око 15% (некад и до 50%).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FDD3DBB-5193-4B94-BBDD-B6C9E84E350F}" type="slidenum">
              <a:rPr lang="en-US"/>
              <a:pPr/>
              <a:t>64</a:t>
            </a:fld>
            <a:endParaRPr lang="en-US"/>
          </a:p>
        </p:txBody>
      </p:sp>
      <p:sp>
        <p:nvSpPr>
          <p:cNvPr id="586754" name="Text Box 2"/>
          <p:cNvSpPr txBox="1">
            <a:spLocks noChangeArrowheads="1"/>
          </p:cNvSpPr>
          <p:nvPr/>
        </p:nvSpPr>
        <p:spPr bwMode="auto">
          <a:xfrm>
            <a:off x="3270250" y="3290888"/>
            <a:ext cx="31194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r-Cyrl-CS" sz="2800" b="1" i="1">
                <a:solidFill>
                  <a:srgbClr val="FFFF00"/>
                </a:solidFill>
                <a:latin typeface="Comic Sans MS" pitchFamily="66" charset="0"/>
              </a:rPr>
              <a:t>Хвала на пажњи</a:t>
            </a:r>
          </a:p>
        </p:txBody>
      </p:sp>
      <p:sp>
        <p:nvSpPr>
          <p:cNvPr id="5" name="Slide Number Placeholder 4"/>
          <p:cNvSpPr txBox="1">
            <a:spLocks noGrp="1"/>
          </p:cNvSpPr>
          <p:nvPr/>
        </p:nvSpPr>
        <p:spPr bwMode="auto">
          <a:xfrm>
            <a:off x="8201025" y="6583363"/>
            <a:ext cx="942975" cy="2746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 eaLnBrk="1" hangingPunct="1">
              <a:defRPr/>
            </a:pPr>
            <a:fld id="{81B54E24-63DD-4EFC-9E44-F46EE0EB1EAE}" type="slidenum">
              <a:rPr lang="en-US" sz="1600" b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pPr algn="r" eaLnBrk="1" hangingPunct="1">
                <a:defRPr/>
              </a:pPr>
              <a:t>64</a:t>
            </a:fld>
            <a:endParaRPr lang="en-US" sz="1600" b="1"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F91F725-9299-4E5F-8D5C-B2940690B5C6}" type="slidenum">
              <a:rPr lang="en-US"/>
              <a:pPr/>
              <a:t>7</a:t>
            </a:fld>
            <a:endParaRPr lang="en-US"/>
          </a:p>
        </p:txBody>
      </p:sp>
      <p:pic>
        <p:nvPicPr>
          <p:cNvPr id="338948" name="Picture 4" descr="untitled-influenz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5600" y="2636838"/>
            <a:ext cx="3311525" cy="2905125"/>
          </a:xfrm>
          <a:prstGeom prst="rect">
            <a:avLst/>
          </a:prstGeom>
          <a:noFill/>
        </p:spPr>
      </p:pic>
      <p:sp>
        <p:nvSpPr>
          <p:cNvPr id="338949" name="Text Box 5"/>
          <p:cNvSpPr txBox="1">
            <a:spLocks noChangeArrowheads="1"/>
          </p:cNvSpPr>
          <p:nvPr/>
        </p:nvSpPr>
        <p:spPr bwMode="auto">
          <a:xfrm>
            <a:off x="1258888" y="765175"/>
            <a:ext cx="72183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r-Cyrl-CS" sz="2000" i="1">
                <a:solidFill>
                  <a:srgbClr val="FFFF00"/>
                </a:solidFill>
                <a:latin typeface="Arial Rounded MT Bold" pitchFamily="34" charset="0"/>
              </a:rPr>
              <a:t>Изглед вируса инфлуенце под електронским микроскопом</a:t>
            </a:r>
          </a:p>
        </p:txBody>
      </p:sp>
      <p:pic>
        <p:nvPicPr>
          <p:cNvPr id="338950" name="Picture 6" descr="influenza_virus_Kawaoka04_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8888" y="2636838"/>
            <a:ext cx="3455987" cy="2874962"/>
          </a:xfrm>
          <a:prstGeom prst="rect">
            <a:avLst/>
          </a:prstGeom>
          <a:noFill/>
        </p:spPr>
      </p:pic>
    </p:spTree>
  </p:cSld>
  <p:clrMapOvr>
    <a:masterClrMapping/>
  </p:clrMapOvr>
  <p:transition advTm="5828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A64A726-366F-4F38-B2A7-736905287237}" type="slidenum">
              <a:rPr lang="en-US"/>
              <a:pPr/>
              <a:t>8</a:t>
            </a:fld>
            <a:endParaRPr lang="en-US"/>
          </a:p>
        </p:txBody>
      </p:sp>
      <p:pic>
        <p:nvPicPr>
          <p:cNvPr id="339973" name="Picture 5" descr="23_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1050925"/>
            <a:ext cx="6746875" cy="550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9974" name="Text Box 6"/>
          <p:cNvSpPr txBox="1">
            <a:spLocks noChangeArrowheads="1"/>
          </p:cNvSpPr>
          <p:nvPr/>
        </p:nvSpPr>
        <p:spPr bwMode="auto">
          <a:xfrm>
            <a:off x="7467600" y="2060575"/>
            <a:ext cx="1676400" cy="7016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000" i="1">
                <a:solidFill>
                  <a:srgbClr val="FFFF00"/>
                </a:solidFill>
                <a:latin typeface="Arial" charset="0"/>
              </a:rPr>
              <a:t>Antigenic </a:t>
            </a:r>
          </a:p>
          <a:p>
            <a:r>
              <a:rPr lang="en-US" sz="2000" i="1">
                <a:solidFill>
                  <a:srgbClr val="FFFF00"/>
                </a:solidFill>
                <a:latin typeface="Arial" charset="0"/>
              </a:rPr>
              <a:t>drift</a:t>
            </a:r>
          </a:p>
        </p:txBody>
      </p:sp>
      <p:sp>
        <p:nvSpPr>
          <p:cNvPr id="339975" name="Text Box 7"/>
          <p:cNvSpPr txBox="1">
            <a:spLocks noChangeArrowheads="1"/>
          </p:cNvSpPr>
          <p:nvPr/>
        </p:nvSpPr>
        <p:spPr bwMode="auto">
          <a:xfrm>
            <a:off x="7451725" y="4437063"/>
            <a:ext cx="1300163" cy="7016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i="1">
                <a:solidFill>
                  <a:srgbClr val="FFFF00"/>
                </a:solidFill>
                <a:latin typeface="Arial" charset="0"/>
              </a:rPr>
              <a:t>Antigenic </a:t>
            </a:r>
          </a:p>
          <a:p>
            <a:r>
              <a:rPr lang="en-US" sz="2000" i="1">
                <a:solidFill>
                  <a:srgbClr val="FFFF00"/>
                </a:solidFill>
                <a:latin typeface="Arial" charset="0"/>
              </a:rPr>
              <a:t>shift</a:t>
            </a:r>
          </a:p>
        </p:txBody>
      </p:sp>
      <p:sp>
        <p:nvSpPr>
          <p:cNvPr id="339976" name="Rectangle 8"/>
          <p:cNvSpPr>
            <a:spLocks noChangeArrowheads="1"/>
          </p:cNvSpPr>
          <p:nvPr/>
        </p:nvSpPr>
        <p:spPr bwMode="auto">
          <a:xfrm>
            <a:off x="650875" y="203200"/>
            <a:ext cx="4687888" cy="5175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/>
          <a:lstStyle/>
          <a:p>
            <a:pPr eaLnBrk="1" hangingPunct="1"/>
            <a:r>
              <a:rPr lang="en-US" sz="2400" i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Rounded MT Bold" pitchFamily="34" charset="0"/>
              </a:rPr>
              <a:t>Influenza virus variation</a:t>
            </a:r>
          </a:p>
        </p:txBody>
      </p:sp>
      <p:sp>
        <p:nvSpPr>
          <p:cNvPr id="339977" name="Rectangle 9"/>
          <p:cNvSpPr>
            <a:spLocks noChangeArrowheads="1"/>
          </p:cNvSpPr>
          <p:nvPr/>
        </p:nvSpPr>
        <p:spPr bwMode="auto">
          <a:xfrm>
            <a:off x="2138363" y="922338"/>
            <a:ext cx="3581400" cy="228600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 advTm="18718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8544F08-EE39-4F50-936C-4289FEED2E36}" type="slidenum">
              <a:rPr lang="en-US"/>
              <a:pPr/>
              <a:t>9</a:t>
            </a:fld>
            <a:endParaRPr lang="en-US"/>
          </a:p>
        </p:txBody>
      </p:sp>
      <p:sp>
        <p:nvSpPr>
          <p:cNvPr id="340996" name="Rectangle 4"/>
          <p:cNvSpPr>
            <a:spLocks noChangeArrowheads="1"/>
          </p:cNvSpPr>
          <p:nvPr/>
        </p:nvSpPr>
        <p:spPr bwMode="auto">
          <a:xfrm>
            <a:off x="1258888" y="1008063"/>
            <a:ext cx="2486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just" eaLnBrk="1" hangingPunct="1">
              <a:buFont typeface="Symbol" pitchFamily="18" charset="2"/>
              <a:buNone/>
              <a:tabLst>
                <a:tab pos="228600" algn="l"/>
              </a:tabLst>
            </a:pPr>
            <a:r>
              <a:rPr lang="en-GB" sz="2400">
                <a:solidFill>
                  <a:srgbClr val="FFFF00"/>
                </a:solidFill>
                <a:latin typeface="Arial Rounded MT Bold" pitchFamily="34" charset="0"/>
              </a:rPr>
              <a:t>Епидемиологија</a:t>
            </a:r>
          </a:p>
        </p:txBody>
      </p:sp>
      <p:sp>
        <p:nvSpPr>
          <p:cNvPr id="340997" name="Text Box 5"/>
          <p:cNvSpPr txBox="1">
            <a:spLocks noChangeArrowheads="1"/>
          </p:cNvSpPr>
          <p:nvPr/>
        </p:nvSpPr>
        <p:spPr bwMode="auto">
          <a:xfrm>
            <a:off x="1187450" y="2276475"/>
            <a:ext cx="7705725" cy="361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4488" indent="-344488">
              <a:lnSpc>
                <a:spcPct val="120000"/>
              </a:lnSpc>
              <a:spcBef>
                <a:spcPct val="5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en-GB"/>
              <a:t>Космополитско обољење,</a:t>
            </a:r>
          </a:p>
          <a:p>
            <a:pPr marL="344488" indent="-344488">
              <a:lnSpc>
                <a:spcPct val="120000"/>
              </a:lnSpc>
              <a:spcBef>
                <a:spcPct val="5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en-GB"/>
              <a:t>Извор инфекције је човек (заразан прва 2-3 дана болести),</a:t>
            </a:r>
          </a:p>
          <a:p>
            <a:pPr marL="344488" indent="-344488">
              <a:lnSpc>
                <a:spcPct val="120000"/>
              </a:lnSpc>
              <a:spcBef>
                <a:spcPct val="5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en-GB"/>
              <a:t>Путеви ширења инфекције: капљични (најчешћи), контактом (ређи),</a:t>
            </a:r>
          </a:p>
          <a:p>
            <a:pPr marL="344488" indent="-344488">
              <a:lnSpc>
                <a:spcPct val="120000"/>
              </a:lnSpc>
              <a:spcBef>
                <a:spcPct val="5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en-GB"/>
              <a:t>Јавља се у епидемијама (на 2-3 године) или пандемијама </a:t>
            </a:r>
            <a:br>
              <a:rPr lang="sr-Latn-CS"/>
            </a:br>
            <a:r>
              <a:rPr lang="en-GB"/>
              <a:t>(на 10–40 година),</a:t>
            </a:r>
          </a:p>
          <a:p>
            <a:pPr marL="344488" indent="-344488">
              <a:lnSpc>
                <a:spcPct val="120000"/>
              </a:lnSpc>
              <a:spcBef>
                <a:spcPct val="5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en-GB"/>
              <a:t>Имунитет је краткотрајан и тип-специфичан (превасходно се заснива</a:t>
            </a:r>
            <a:r>
              <a:rPr lang="sr-Latn-CS"/>
              <a:t> </a:t>
            </a:r>
            <a:r>
              <a:rPr lang="en-GB"/>
              <a:t>на секреторним антителима ИгА класе која се налазе на површини слизнице).</a:t>
            </a:r>
            <a:endParaRPr lang="en-US"/>
          </a:p>
        </p:txBody>
      </p:sp>
    </p:spTree>
  </p:cSld>
  <p:clrMapOvr>
    <a:masterClrMapping/>
  </p:clrMapOvr>
  <p:transition advTm="54188"/>
</p:sld>
</file>

<file path=ppt/theme/theme1.xml><?xml version="1.0" encoding="utf-8"?>
<a:theme xmlns:a="http://schemas.openxmlformats.org/drawingml/2006/main" name="Shimmer">
  <a:themeElements>
    <a:clrScheme name="Shimmer 2">
      <a:dk1>
        <a:srgbClr val="000099"/>
      </a:dk1>
      <a:lt1>
        <a:srgbClr val="FFFFFF"/>
      </a:lt1>
      <a:dk2>
        <a:srgbClr val="000066"/>
      </a:dk2>
      <a:lt2>
        <a:srgbClr val="EAEAEA"/>
      </a:lt2>
      <a:accent1>
        <a:srgbClr val="66CCFF"/>
      </a:accent1>
      <a:accent2>
        <a:srgbClr val="0066FF"/>
      </a:accent2>
      <a:accent3>
        <a:srgbClr val="AAAAB8"/>
      </a:accent3>
      <a:accent4>
        <a:srgbClr val="DADADA"/>
      </a:accent4>
      <a:accent5>
        <a:srgbClr val="B8E2FF"/>
      </a:accent5>
      <a:accent6>
        <a:srgbClr val="005CE7"/>
      </a:accent6>
      <a:hlink>
        <a:srgbClr val="FFFFCC"/>
      </a:hlink>
      <a:folHlink>
        <a:srgbClr val="99CC00"/>
      </a:folHlink>
    </a:clrScheme>
    <a:fontScheme name="Shimmer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Shimmer 1">
        <a:dk1>
          <a:srgbClr val="BD3737"/>
        </a:dk1>
        <a:lt1>
          <a:srgbClr val="FFFFFF"/>
        </a:lt1>
        <a:dk2>
          <a:srgbClr val="721E1E"/>
        </a:dk2>
        <a:lt2>
          <a:srgbClr val="FFCC00"/>
        </a:lt2>
        <a:accent1>
          <a:srgbClr val="FF6600"/>
        </a:accent1>
        <a:accent2>
          <a:srgbClr val="CC3300"/>
        </a:accent2>
        <a:accent3>
          <a:srgbClr val="BCABAB"/>
        </a:accent3>
        <a:accent4>
          <a:srgbClr val="DADADA"/>
        </a:accent4>
        <a:accent5>
          <a:srgbClr val="FFB8AA"/>
        </a:accent5>
        <a:accent6>
          <a:srgbClr val="B92D00"/>
        </a:accent6>
        <a:hlink>
          <a:srgbClr val="F7CC2F"/>
        </a:hlink>
        <a:folHlink>
          <a:srgbClr val="C7C6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2">
        <a:dk1>
          <a:srgbClr val="000099"/>
        </a:dk1>
        <a:lt1>
          <a:srgbClr val="FFFFFF"/>
        </a:lt1>
        <a:dk2>
          <a:srgbClr val="000066"/>
        </a:dk2>
        <a:lt2>
          <a:srgbClr val="EAEAEA"/>
        </a:lt2>
        <a:accent1>
          <a:srgbClr val="66CCFF"/>
        </a:accent1>
        <a:accent2>
          <a:srgbClr val="0066FF"/>
        </a:accent2>
        <a:accent3>
          <a:srgbClr val="AAAAB8"/>
        </a:accent3>
        <a:accent4>
          <a:srgbClr val="DADADA"/>
        </a:accent4>
        <a:accent5>
          <a:srgbClr val="B8E2FF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3">
        <a:dk1>
          <a:srgbClr val="6600CC"/>
        </a:dk1>
        <a:lt1>
          <a:srgbClr val="FFFFFF"/>
        </a:lt1>
        <a:dk2>
          <a:srgbClr val="4B0096"/>
        </a:dk2>
        <a:lt2>
          <a:srgbClr val="CDD7DF"/>
        </a:lt2>
        <a:accent1>
          <a:srgbClr val="9999FF"/>
        </a:accent1>
        <a:accent2>
          <a:srgbClr val="7850BA"/>
        </a:accent2>
        <a:accent3>
          <a:srgbClr val="B1AAC9"/>
        </a:accent3>
        <a:accent4>
          <a:srgbClr val="DADADA"/>
        </a:accent4>
        <a:accent5>
          <a:srgbClr val="CACAFF"/>
        </a:accent5>
        <a:accent6>
          <a:srgbClr val="6C48A8"/>
        </a:accent6>
        <a:hlink>
          <a:srgbClr val="00CCFF"/>
        </a:hlink>
        <a:folHlink>
          <a:srgbClr val="0796B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4">
        <a:dk1>
          <a:srgbClr val="55863C"/>
        </a:dk1>
        <a:lt1>
          <a:srgbClr val="FFFFFF"/>
        </a:lt1>
        <a:dk2>
          <a:srgbClr val="375F2F"/>
        </a:dk2>
        <a:lt2>
          <a:srgbClr val="D1EFB3"/>
        </a:lt2>
        <a:accent1>
          <a:srgbClr val="00CC66"/>
        </a:accent1>
        <a:accent2>
          <a:srgbClr val="8EAC66"/>
        </a:accent2>
        <a:accent3>
          <a:srgbClr val="AEB6AD"/>
        </a:accent3>
        <a:accent4>
          <a:srgbClr val="DADADA"/>
        </a:accent4>
        <a:accent5>
          <a:srgbClr val="AAE2B8"/>
        </a:accent5>
        <a:accent6>
          <a:srgbClr val="809B5C"/>
        </a:accent6>
        <a:hlink>
          <a:srgbClr val="B4EF7F"/>
        </a:hlink>
        <a:folHlink>
          <a:srgbClr val="F8F6A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5">
        <a:dk1>
          <a:srgbClr val="588073"/>
        </a:dk1>
        <a:lt1>
          <a:srgbClr val="FFFFFF"/>
        </a:lt1>
        <a:dk2>
          <a:srgbClr val="486768"/>
        </a:dk2>
        <a:lt2>
          <a:srgbClr val="DDDDDD"/>
        </a:lt2>
        <a:accent1>
          <a:srgbClr val="33CCCC"/>
        </a:accent1>
        <a:accent2>
          <a:srgbClr val="008871"/>
        </a:accent2>
        <a:accent3>
          <a:srgbClr val="B1B8B9"/>
        </a:accent3>
        <a:accent4>
          <a:srgbClr val="DADADA"/>
        </a:accent4>
        <a:accent5>
          <a:srgbClr val="ADE2E2"/>
        </a:accent5>
        <a:accent6>
          <a:srgbClr val="007B66"/>
        </a:accent6>
        <a:hlink>
          <a:srgbClr val="00CC99"/>
        </a:hlink>
        <a:folHlink>
          <a:srgbClr val="A8A8A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6">
        <a:dk1>
          <a:srgbClr val="6B6C75"/>
        </a:dk1>
        <a:lt1>
          <a:srgbClr val="FFFFFF"/>
        </a:lt1>
        <a:dk2>
          <a:srgbClr val="575863"/>
        </a:dk2>
        <a:lt2>
          <a:srgbClr val="FFFFCC"/>
        </a:lt2>
        <a:accent1>
          <a:srgbClr val="677481"/>
        </a:accent1>
        <a:accent2>
          <a:srgbClr val="697E5E"/>
        </a:accent2>
        <a:accent3>
          <a:srgbClr val="B4B4B7"/>
        </a:accent3>
        <a:accent4>
          <a:srgbClr val="DADADA"/>
        </a:accent4>
        <a:accent5>
          <a:srgbClr val="B8BCC1"/>
        </a:accent5>
        <a:accent6>
          <a:srgbClr val="5E7254"/>
        </a:accent6>
        <a:hlink>
          <a:srgbClr val="E9E77F"/>
        </a:hlink>
        <a:folHlink>
          <a:srgbClr val="D3A44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7">
        <a:dk1>
          <a:srgbClr val="000000"/>
        </a:dk1>
        <a:lt1>
          <a:srgbClr val="C4D6BE"/>
        </a:lt1>
        <a:dk2>
          <a:srgbClr val="339966"/>
        </a:dk2>
        <a:lt2>
          <a:srgbClr val="EFFBF0"/>
        </a:lt2>
        <a:accent1>
          <a:srgbClr val="DDDDDD"/>
        </a:accent1>
        <a:accent2>
          <a:srgbClr val="CCFF99"/>
        </a:accent2>
        <a:accent3>
          <a:srgbClr val="DEE8DB"/>
        </a:accent3>
        <a:accent4>
          <a:srgbClr val="000000"/>
        </a:accent4>
        <a:accent5>
          <a:srgbClr val="EBEBEB"/>
        </a:accent5>
        <a:accent6>
          <a:srgbClr val="B9E78A"/>
        </a:accent6>
        <a:hlink>
          <a:srgbClr val="009900"/>
        </a:hlink>
        <a:folHlink>
          <a:srgbClr val="33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immer 8">
        <a:dk1>
          <a:srgbClr val="000000"/>
        </a:dk1>
        <a:lt1>
          <a:srgbClr val="D6DAE4"/>
        </a:lt1>
        <a:dk2>
          <a:srgbClr val="000099"/>
        </a:dk2>
        <a:lt2>
          <a:srgbClr val="FFFFFF"/>
        </a:lt2>
        <a:accent1>
          <a:srgbClr val="BFDEE3"/>
        </a:accent1>
        <a:accent2>
          <a:srgbClr val="C0C0C0"/>
        </a:accent2>
        <a:accent3>
          <a:srgbClr val="E8EAEF"/>
        </a:accent3>
        <a:accent4>
          <a:srgbClr val="000000"/>
        </a:accent4>
        <a:accent5>
          <a:srgbClr val="DCECEF"/>
        </a:accent5>
        <a:accent6>
          <a:srgbClr val="AEAEAE"/>
        </a:accent6>
        <a:hlink>
          <a:srgbClr val="3333CC"/>
        </a:hlink>
        <a:folHlink>
          <a:srgbClr val="5E93C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immer 9">
        <a:dk1>
          <a:srgbClr val="4A2500"/>
        </a:dk1>
        <a:lt1>
          <a:srgbClr val="C2C0BA"/>
        </a:lt1>
        <a:dk2>
          <a:srgbClr val="788569"/>
        </a:dk2>
        <a:lt2>
          <a:srgbClr val="F4F4EC"/>
        </a:lt2>
        <a:accent1>
          <a:srgbClr val="E1DFC1"/>
        </a:accent1>
        <a:accent2>
          <a:srgbClr val="A5A7AF"/>
        </a:accent2>
        <a:accent3>
          <a:srgbClr val="DDDCD9"/>
        </a:accent3>
        <a:accent4>
          <a:srgbClr val="3E1E00"/>
        </a:accent4>
        <a:accent5>
          <a:srgbClr val="EEECDD"/>
        </a:accent5>
        <a:accent6>
          <a:srgbClr val="95979E"/>
        </a:accent6>
        <a:hlink>
          <a:srgbClr val="9C980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1875</TotalTime>
  <Words>3060</Words>
  <Application>Microsoft Office PowerPoint</Application>
  <PresentationFormat>On-screen Show (4:3)</PresentationFormat>
  <Paragraphs>570</Paragraphs>
  <Slides>64</Slides>
  <Notes>46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size="72" baseType="lpstr">
      <vt:lpstr>Arial</vt:lpstr>
      <vt:lpstr>Arial Rounded MT Bold</vt:lpstr>
      <vt:lpstr>Comic Sans MS</vt:lpstr>
      <vt:lpstr>Symbol</vt:lpstr>
      <vt:lpstr>Tahoma</vt:lpstr>
      <vt:lpstr>Times New Roman</vt:lpstr>
      <vt:lpstr>Wingdings</vt:lpstr>
      <vt:lpstr>Shimmer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private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Dragan Adamovic</dc:creator>
  <cp:lastModifiedBy>Dr med</cp:lastModifiedBy>
  <cp:revision>76</cp:revision>
  <dcterms:created xsi:type="dcterms:W3CDTF">2005-11-12T07:23:49Z</dcterms:created>
  <dcterms:modified xsi:type="dcterms:W3CDTF">2022-08-30T21:47:28Z</dcterms:modified>
</cp:coreProperties>
</file>