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68"/>
  </p:notesMasterIdLst>
  <p:handoutMasterIdLst>
    <p:handoutMasterId r:id="rId69"/>
  </p:handoutMasterIdLst>
  <p:sldIdLst>
    <p:sldId id="400" r:id="rId2"/>
    <p:sldId id="401" r:id="rId3"/>
    <p:sldId id="402" r:id="rId4"/>
    <p:sldId id="403" r:id="rId5"/>
    <p:sldId id="404" r:id="rId6"/>
    <p:sldId id="405" r:id="rId7"/>
    <p:sldId id="406" r:id="rId8"/>
    <p:sldId id="407" r:id="rId9"/>
    <p:sldId id="408" r:id="rId10"/>
    <p:sldId id="409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23" r:id="rId25"/>
    <p:sldId id="424" r:id="rId26"/>
    <p:sldId id="425" r:id="rId27"/>
    <p:sldId id="426" r:id="rId28"/>
    <p:sldId id="427" r:id="rId29"/>
    <p:sldId id="428" r:id="rId30"/>
    <p:sldId id="429" r:id="rId31"/>
    <p:sldId id="430" r:id="rId32"/>
    <p:sldId id="431" r:id="rId33"/>
    <p:sldId id="432" r:id="rId34"/>
    <p:sldId id="433" r:id="rId35"/>
    <p:sldId id="434" r:id="rId36"/>
    <p:sldId id="435" r:id="rId37"/>
    <p:sldId id="436" r:id="rId38"/>
    <p:sldId id="437" r:id="rId39"/>
    <p:sldId id="438" r:id="rId40"/>
    <p:sldId id="439" r:id="rId41"/>
    <p:sldId id="440" r:id="rId42"/>
    <p:sldId id="441" r:id="rId43"/>
    <p:sldId id="442" r:id="rId44"/>
    <p:sldId id="443" r:id="rId45"/>
    <p:sldId id="444" r:id="rId46"/>
    <p:sldId id="445" r:id="rId47"/>
    <p:sldId id="446" r:id="rId48"/>
    <p:sldId id="447" r:id="rId49"/>
    <p:sldId id="448" r:id="rId50"/>
    <p:sldId id="449" r:id="rId51"/>
    <p:sldId id="450" r:id="rId52"/>
    <p:sldId id="451" r:id="rId53"/>
    <p:sldId id="452" r:id="rId54"/>
    <p:sldId id="453" r:id="rId55"/>
    <p:sldId id="454" r:id="rId56"/>
    <p:sldId id="455" r:id="rId57"/>
    <p:sldId id="456" r:id="rId58"/>
    <p:sldId id="457" r:id="rId59"/>
    <p:sldId id="458" r:id="rId60"/>
    <p:sldId id="459" r:id="rId61"/>
    <p:sldId id="460" r:id="rId62"/>
    <p:sldId id="461" r:id="rId63"/>
    <p:sldId id="462" r:id="rId64"/>
    <p:sldId id="463" r:id="rId65"/>
    <p:sldId id="464" r:id="rId66"/>
    <p:sldId id="465" r:id="rId6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CC"/>
    <a:srgbClr val="000000"/>
    <a:srgbClr val="CCFFFF"/>
    <a:srgbClr val="FF33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547" autoAdjust="0"/>
    <p:restoredTop sz="94627" autoAdjust="0"/>
  </p:normalViewPr>
  <p:slideViewPr>
    <p:cSldViewPr snapToGrid="0">
      <p:cViewPr varScale="1">
        <p:scale>
          <a:sx n="106" d="100"/>
          <a:sy n="106" d="100"/>
        </p:scale>
        <p:origin x="-17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Medicinski fakultet u Kragujevcu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Mašinski materijali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Dr Predrag Čanović, vanredni profesor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fld id="{2EBBFB12-1E93-424C-95A8-29F751B4C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Medicinski fakultet u Kragujevcu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Mašinski materijali</a:t>
            </a:r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Dr Predrag Čanović, vanredni profesor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fld id="{5070B478-4515-4669-852F-48846C135D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388313-99A4-45D8-BA79-F68056A2FCBF}" type="slidenum">
              <a:rPr lang="en-US"/>
              <a:pPr/>
              <a:t>1</a:t>
            </a:fld>
            <a:endParaRPr lang="en-US"/>
          </a:p>
        </p:txBody>
      </p:sp>
      <p:sp>
        <p:nvSpPr>
          <p:cNvPr id="4546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465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466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C979F86-6CCE-425C-BA8C-E061108C72F0}" type="slidenum">
              <a:rPr lang="en-US" sz="1300">
                <a:latin typeface="Arial" charset="0"/>
              </a:rPr>
              <a:pPr algn="r" defTabSz="990600" eaLnBrk="1" hangingPunct="1"/>
              <a:t>1</a:t>
            </a:fld>
            <a:endParaRPr lang="en-US" sz="1300">
              <a:latin typeface="Arial" charset="0"/>
            </a:endParaRPr>
          </a:p>
        </p:txBody>
      </p:sp>
      <p:sp>
        <p:nvSpPr>
          <p:cNvPr id="454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46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D543D8-5DAE-4B83-B845-B9A5CA885765}" type="slidenum">
              <a:rPr lang="en-US"/>
              <a:pPr/>
              <a:t>10</a:t>
            </a:fld>
            <a:endParaRPr lang="en-US"/>
          </a:p>
        </p:txBody>
      </p:sp>
      <p:sp>
        <p:nvSpPr>
          <p:cNvPr id="47309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7309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7309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3F0A5F8-4649-4397-9488-2DFB51054E8D}" type="slidenum">
              <a:rPr lang="en-US" sz="1300">
                <a:latin typeface="Arial" charset="0"/>
              </a:rPr>
              <a:pPr algn="r" defTabSz="990600" eaLnBrk="1" hangingPunct="1"/>
              <a:t>10</a:t>
            </a:fld>
            <a:endParaRPr lang="en-US" sz="1300">
              <a:latin typeface="Arial" charset="0"/>
            </a:endParaRPr>
          </a:p>
        </p:txBody>
      </p:sp>
      <p:sp>
        <p:nvSpPr>
          <p:cNvPr id="473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30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CB1203-C477-4334-AD60-3C75B21B0DDB}" type="slidenum">
              <a:rPr lang="en-US"/>
              <a:pPr/>
              <a:t>11</a:t>
            </a:fld>
            <a:endParaRPr lang="en-US"/>
          </a:p>
        </p:txBody>
      </p:sp>
      <p:sp>
        <p:nvSpPr>
          <p:cNvPr id="47513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7513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7514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B5B569B4-813B-4310-B0D5-0D0A55C75A60}" type="slidenum">
              <a:rPr lang="en-US" sz="1300">
                <a:latin typeface="Arial" charset="0"/>
              </a:rPr>
              <a:pPr algn="r" defTabSz="990600" eaLnBrk="1" hangingPunct="1"/>
              <a:t>11</a:t>
            </a:fld>
            <a:endParaRPr lang="en-US" sz="1300">
              <a:latin typeface="Arial" charset="0"/>
            </a:endParaRPr>
          </a:p>
        </p:txBody>
      </p:sp>
      <p:sp>
        <p:nvSpPr>
          <p:cNvPr id="475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51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F1B6C-328F-4371-A4B0-12F32A922D8C}" type="slidenum">
              <a:rPr lang="en-US"/>
              <a:pPr/>
              <a:t>12</a:t>
            </a:fld>
            <a:endParaRPr lang="en-US"/>
          </a:p>
        </p:txBody>
      </p:sp>
      <p:sp>
        <p:nvSpPr>
          <p:cNvPr id="47718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7718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7718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28629CB3-AD00-4A1A-BEFC-DF48A507EAF2}" type="slidenum">
              <a:rPr lang="en-US" sz="1300">
                <a:latin typeface="Arial" charset="0"/>
              </a:rPr>
              <a:pPr algn="r" defTabSz="990600" eaLnBrk="1" hangingPunct="1"/>
              <a:t>12</a:t>
            </a:fld>
            <a:endParaRPr lang="en-US" sz="1300">
              <a:latin typeface="Arial" charset="0"/>
            </a:endParaRPr>
          </a:p>
        </p:txBody>
      </p:sp>
      <p:sp>
        <p:nvSpPr>
          <p:cNvPr id="477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71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9E7A3B-BFDC-44A9-BF77-1640BCFBF4EA}" type="slidenum">
              <a:rPr lang="en-US"/>
              <a:pPr/>
              <a:t>13</a:t>
            </a:fld>
            <a:endParaRPr lang="en-US"/>
          </a:p>
        </p:txBody>
      </p:sp>
      <p:sp>
        <p:nvSpPr>
          <p:cNvPr id="4792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7923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7923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9B678D13-8F54-4DC4-8A2A-F0E08684A84F}" type="slidenum">
              <a:rPr lang="en-US" sz="1300">
                <a:latin typeface="Arial" charset="0"/>
              </a:rPr>
              <a:pPr algn="r" defTabSz="990600" eaLnBrk="1" hangingPunct="1"/>
              <a:t>13</a:t>
            </a:fld>
            <a:endParaRPr lang="en-US" sz="1300">
              <a:latin typeface="Arial" charset="0"/>
            </a:endParaRPr>
          </a:p>
        </p:txBody>
      </p:sp>
      <p:sp>
        <p:nvSpPr>
          <p:cNvPr id="479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92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4E93E-967D-4888-BE88-2F2620C9F1BE}" type="slidenum">
              <a:rPr lang="en-US"/>
              <a:pPr/>
              <a:t>14</a:t>
            </a:fld>
            <a:endParaRPr lang="en-US"/>
          </a:p>
        </p:txBody>
      </p:sp>
      <p:sp>
        <p:nvSpPr>
          <p:cNvPr id="48128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128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128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265C41C7-1601-4C60-8487-BF118AA0CCFD}" type="slidenum">
              <a:rPr lang="en-US" sz="1300">
                <a:latin typeface="Arial" charset="0"/>
              </a:rPr>
              <a:pPr algn="r" defTabSz="990600" eaLnBrk="1" hangingPunct="1"/>
              <a:t>14</a:t>
            </a:fld>
            <a:endParaRPr lang="en-US" sz="1300">
              <a:latin typeface="Arial" charset="0"/>
            </a:endParaRPr>
          </a:p>
        </p:txBody>
      </p:sp>
      <p:sp>
        <p:nvSpPr>
          <p:cNvPr id="481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12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174216-D1CD-49B3-AC0F-58CD4EA5B6F6}" type="slidenum">
              <a:rPr lang="en-US"/>
              <a:pPr/>
              <a:t>15</a:t>
            </a:fld>
            <a:endParaRPr lang="en-US"/>
          </a:p>
        </p:txBody>
      </p:sp>
      <p:sp>
        <p:nvSpPr>
          <p:cNvPr id="48333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333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333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1D1C4DDE-97CE-4B4D-B498-5C804D835BD0}" type="slidenum">
              <a:rPr lang="en-US" sz="1300">
                <a:latin typeface="Arial" charset="0"/>
              </a:rPr>
              <a:pPr algn="r" defTabSz="990600" eaLnBrk="1" hangingPunct="1"/>
              <a:t>15</a:t>
            </a:fld>
            <a:endParaRPr lang="en-US" sz="1300">
              <a:latin typeface="Arial" charset="0"/>
            </a:endParaRPr>
          </a:p>
        </p:txBody>
      </p:sp>
      <p:sp>
        <p:nvSpPr>
          <p:cNvPr id="483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33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7D650-728D-4F3C-9D27-E14507FF255E}" type="slidenum">
              <a:rPr lang="en-US"/>
              <a:pPr/>
              <a:t>16</a:t>
            </a:fld>
            <a:endParaRPr lang="en-US"/>
          </a:p>
        </p:txBody>
      </p:sp>
      <p:sp>
        <p:nvSpPr>
          <p:cNvPr id="48537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537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538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88F6667-B474-4439-ADBA-F572E58E8C56}" type="slidenum">
              <a:rPr lang="en-US" sz="1300">
                <a:latin typeface="Arial" charset="0"/>
              </a:rPr>
              <a:pPr algn="r" defTabSz="990600" eaLnBrk="1" hangingPunct="1"/>
              <a:t>16</a:t>
            </a:fld>
            <a:endParaRPr lang="en-US" sz="1300">
              <a:latin typeface="Arial" charset="0"/>
            </a:endParaRPr>
          </a:p>
        </p:txBody>
      </p:sp>
      <p:sp>
        <p:nvSpPr>
          <p:cNvPr id="485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53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3D74B-2DD8-427E-9D82-51BA314E1D0D}" type="slidenum">
              <a:rPr lang="en-US"/>
              <a:pPr/>
              <a:t>17</a:t>
            </a:fld>
            <a:endParaRPr lang="en-US"/>
          </a:p>
        </p:txBody>
      </p:sp>
      <p:sp>
        <p:nvSpPr>
          <p:cNvPr id="48742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742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742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7ED1834-A6DC-4D6B-A458-D7D094F8E916}" type="slidenum">
              <a:rPr lang="en-US" sz="1300">
                <a:latin typeface="Arial" charset="0"/>
              </a:rPr>
              <a:pPr algn="r" defTabSz="990600" eaLnBrk="1" hangingPunct="1"/>
              <a:t>17</a:t>
            </a:fld>
            <a:endParaRPr lang="en-US" sz="1300">
              <a:latin typeface="Arial" charset="0"/>
            </a:endParaRPr>
          </a:p>
        </p:txBody>
      </p:sp>
      <p:sp>
        <p:nvSpPr>
          <p:cNvPr id="487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74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7DCAB-6495-41D4-BE77-A638167F31AD}" type="slidenum">
              <a:rPr lang="en-US"/>
              <a:pPr/>
              <a:t>18</a:t>
            </a:fld>
            <a:endParaRPr lang="en-US"/>
          </a:p>
        </p:txBody>
      </p:sp>
      <p:sp>
        <p:nvSpPr>
          <p:cNvPr id="48947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947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947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CAC749F-E12E-4E76-99C1-A3AEC8B34F10}" type="slidenum">
              <a:rPr lang="en-US" sz="1300">
                <a:latin typeface="Arial" charset="0"/>
              </a:rPr>
              <a:pPr algn="r" defTabSz="990600" eaLnBrk="1" hangingPunct="1"/>
              <a:t>18</a:t>
            </a:fld>
            <a:endParaRPr lang="en-US" sz="1300">
              <a:latin typeface="Arial" charset="0"/>
            </a:endParaRPr>
          </a:p>
        </p:txBody>
      </p:sp>
      <p:sp>
        <p:nvSpPr>
          <p:cNvPr id="489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94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510234-3DEF-417B-99B9-25E6DCC1B687}" type="slidenum">
              <a:rPr lang="en-US"/>
              <a:pPr/>
              <a:t>19</a:t>
            </a:fld>
            <a:endParaRPr lang="en-US"/>
          </a:p>
        </p:txBody>
      </p:sp>
      <p:sp>
        <p:nvSpPr>
          <p:cNvPr id="49152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152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152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064BA00F-72FE-4114-90B3-82F9C55F4236}" type="slidenum">
              <a:rPr lang="en-US" sz="1300">
                <a:latin typeface="Arial" charset="0"/>
              </a:rPr>
              <a:pPr algn="r" defTabSz="990600" eaLnBrk="1" hangingPunct="1"/>
              <a:t>19</a:t>
            </a:fld>
            <a:endParaRPr lang="en-US" sz="1300">
              <a:latin typeface="Arial" charset="0"/>
            </a:endParaRPr>
          </a:p>
        </p:txBody>
      </p:sp>
      <p:sp>
        <p:nvSpPr>
          <p:cNvPr id="491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15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84DC8-296C-4BD2-842F-C397CC01339F}" type="slidenum">
              <a:rPr lang="en-US"/>
              <a:pPr/>
              <a:t>2</a:t>
            </a:fld>
            <a:endParaRPr lang="en-US"/>
          </a:p>
        </p:txBody>
      </p:sp>
      <p:sp>
        <p:nvSpPr>
          <p:cNvPr id="456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670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670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C5AE67F-489E-4DE9-9068-9E14C13D8AE5}" type="slidenum">
              <a:rPr lang="en-US" sz="1300">
                <a:latin typeface="Arial" charset="0"/>
              </a:rPr>
              <a:pPr algn="r" defTabSz="990600" eaLnBrk="1" hangingPunct="1"/>
              <a:t>2</a:t>
            </a:fld>
            <a:endParaRPr lang="en-US" sz="1300">
              <a:latin typeface="Arial" charset="0"/>
            </a:endParaRPr>
          </a:p>
        </p:txBody>
      </p:sp>
      <p:sp>
        <p:nvSpPr>
          <p:cNvPr id="456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67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0420A-03C2-4BF3-A3D3-177A1FB44068}" type="slidenum">
              <a:rPr lang="en-US"/>
              <a:pPr/>
              <a:t>20</a:t>
            </a:fld>
            <a:endParaRPr lang="en-US"/>
          </a:p>
        </p:txBody>
      </p:sp>
      <p:sp>
        <p:nvSpPr>
          <p:cNvPr id="49357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357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357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B2E58F3-316B-4979-B391-7876ECA043CF}" type="slidenum">
              <a:rPr lang="en-US" sz="1300">
                <a:latin typeface="Arial" charset="0"/>
              </a:rPr>
              <a:pPr algn="r" defTabSz="990600" eaLnBrk="1" hangingPunct="1"/>
              <a:t>20</a:t>
            </a:fld>
            <a:endParaRPr lang="en-US" sz="1300">
              <a:latin typeface="Arial" charset="0"/>
            </a:endParaRPr>
          </a:p>
        </p:txBody>
      </p:sp>
      <p:sp>
        <p:nvSpPr>
          <p:cNvPr id="493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35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F9E7E8-425C-43B9-B66F-999E4CB92D6A}" type="slidenum">
              <a:rPr lang="en-US"/>
              <a:pPr/>
              <a:t>21</a:t>
            </a:fld>
            <a:endParaRPr lang="en-US"/>
          </a:p>
        </p:txBody>
      </p:sp>
      <p:sp>
        <p:nvSpPr>
          <p:cNvPr id="49561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561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562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72A0D77-60A9-4F7A-886B-A375A92398FE}" type="slidenum">
              <a:rPr lang="en-US" sz="1300">
                <a:latin typeface="Arial" charset="0"/>
              </a:rPr>
              <a:pPr algn="r" defTabSz="990600" eaLnBrk="1" hangingPunct="1"/>
              <a:t>21</a:t>
            </a:fld>
            <a:endParaRPr lang="en-US" sz="1300">
              <a:latin typeface="Arial" charset="0"/>
            </a:endParaRPr>
          </a:p>
        </p:txBody>
      </p:sp>
      <p:sp>
        <p:nvSpPr>
          <p:cNvPr id="495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56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1D281D-048A-42EC-ACF3-23463F5E72F8}" type="slidenum">
              <a:rPr lang="en-US"/>
              <a:pPr/>
              <a:t>22</a:t>
            </a:fld>
            <a:endParaRPr lang="en-US"/>
          </a:p>
        </p:txBody>
      </p:sp>
      <p:sp>
        <p:nvSpPr>
          <p:cNvPr id="4976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766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766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F1A59B80-BCD6-4B3A-9411-1FA7A8A3F774}" type="slidenum">
              <a:rPr lang="en-US" sz="1300">
                <a:latin typeface="Arial" charset="0"/>
              </a:rPr>
              <a:pPr algn="r" defTabSz="990600" eaLnBrk="1" hangingPunct="1"/>
              <a:t>22</a:t>
            </a:fld>
            <a:endParaRPr lang="en-US" sz="1300">
              <a:latin typeface="Arial" charset="0"/>
            </a:endParaRPr>
          </a:p>
        </p:txBody>
      </p:sp>
      <p:sp>
        <p:nvSpPr>
          <p:cNvPr id="497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76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A7FF1E-5BEF-4B0B-8F89-04E2ECBCCFCF}" type="slidenum">
              <a:rPr lang="en-US"/>
              <a:pPr/>
              <a:t>23</a:t>
            </a:fld>
            <a:endParaRPr lang="en-US"/>
          </a:p>
        </p:txBody>
      </p:sp>
      <p:sp>
        <p:nvSpPr>
          <p:cNvPr id="49971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971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971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FB8927C9-2465-4E3A-8928-AD90E6E6D632}" type="slidenum">
              <a:rPr lang="en-US" sz="1300">
                <a:latin typeface="Arial" charset="0"/>
              </a:rPr>
              <a:pPr algn="r" defTabSz="990600" eaLnBrk="1" hangingPunct="1"/>
              <a:t>23</a:t>
            </a:fld>
            <a:endParaRPr lang="en-US" sz="1300">
              <a:latin typeface="Arial" charset="0"/>
            </a:endParaRPr>
          </a:p>
        </p:txBody>
      </p:sp>
      <p:sp>
        <p:nvSpPr>
          <p:cNvPr id="499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97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5DD94-BFA5-470A-8A62-249277DE43FA}" type="slidenum">
              <a:rPr lang="en-US"/>
              <a:pPr/>
              <a:t>24</a:t>
            </a:fld>
            <a:endParaRPr lang="en-US"/>
          </a:p>
        </p:txBody>
      </p:sp>
      <p:sp>
        <p:nvSpPr>
          <p:cNvPr id="50176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176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176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FE672CD7-0275-41ED-A981-BFA1469E96F1}" type="slidenum">
              <a:rPr lang="en-US" sz="1300">
                <a:latin typeface="Arial" charset="0"/>
              </a:rPr>
              <a:pPr algn="r" defTabSz="990600" eaLnBrk="1" hangingPunct="1"/>
              <a:t>24</a:t>
            </a:fld>
            <a:endParaRPr lang="en-US" sz="1300">
              <a:latin typeface="Arial" charset="0"/>
            </a:endParaRPr>
          </a:p>
        </p:txBody>
      </p:sp>
      <p:sp>
        <p:nvSpPr>
          <p:cNvPr id="501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17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AD641-435D-45FA-B480-A8A507C24698}" type="slidenum">
              <a:rPr lang="en-US"/>
              <a:pPr/>
              <a:t>25</a:t>
            </a:fld>
            <a:endParaRPr lang="en-US"/>
          </a:p>
        </p:txBody>
      </p:sp>
      <p:sp>
        <p:nvSpPr>
          <p:cNvPr id="50381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381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381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1B46596-20F0-487B-A824-2CBCD4D12B7F}" type="slidenum">
              <a:rPr lang="en-US" sz="1300">
                <a:latin typeface="Arial" charset="0"/>
              </a:rPr>
              <a:pPr algn="r" defTabSz="990600" eaLnBrk="1" hangingPunct="1"/>
              <a:t>25</a:t>
            </a:fld>
            <a:endParaRPr lang="en-US" sz="1300">
              <a:latin typeface="Arial" charset="0"/>
            </a:endParaRPr>
          </a:p>
        </p:txBody>
      </p:sp>
      <p:sp>
        <p:nvSpPr>
          <p:cNvPr id="503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38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728CD5-8A53-4954-AABD-0D140F519991}" type="slidenum">
              <a:rPr lang="en-US"/>
              <a:pPr/>
              <a:t>26</a:t>
            </a:fld>
            <a:endParaRPr lang="en-US"/>
          </a:p>
        </p:txBody>
      </p:sp>
      <p:sp>
        <p:nvSpPr>
          <p:cNvPr id="5058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585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586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D8667A30-0621-453F-8AB7-F0ED81B1E552}" type="slidenum">
              <a:rPr lang="en-US" sz="1300">
                <a:latin typeface="Arial" charset="0"/>
              </a:rPr>
              <a:pPr algn="r" defTabSz="990600" eaLnBrk="1" hangingPunct="1"/>
              <a:t>26</a:t>
            </a:fld>
            <a:endParaRPr lang="en-US" sz="1300">
              <a:latin typeface="Arial" charset="0"/>
            </a:endParaRPr>
          </a:p>
        </p:txBody>
      </p:sp>
      <p:sp>
        <p:nvSpPr>
          <p:cNvPr id="505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58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A417A-FAA2-4C3E-9993-8000A84637B2}" type="slidenum">
              <a:rPr lang="en-US"/>
              <a:pPr/>
              <a:t>27</a:t>
            </a:fld>
            <a:endParaRPr lang="en-US"/>
          </a:p>
        </p:txBody>
      </p:sp>
      <p:sp>
        <p:nvSpPr>
          <p:cNvPr id="5079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790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790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7396ACFE-3526-459F-8622-E7A4C848011C}" type="slidenum">
              <a:rPr lang="en-US" sz="1300">
                <a:latin typeface="Arial" charset="0"/>
              </a:rPr>
              <a:pPr algn="r" defTabSz="990600" eaLnBrk="1" hangingPunct="1"/>
              <a:t>27</a:t>
            </a:fld>
            <a:endParaRPr lang="en-US" sz="1300">
              <a:latin typeface="Arial" charset="0"/>
            </a:endParaRPr>
          </a:p>
        </p:txBody>
      </p:sp>
      <p:sp>
        <p:nvSpPr>
          <p:cNvPr id="507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79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488B1-690B-4C95-B187-4D12D71D5760}" type="slidenum">
              <a:rPr lang="en-US"/>
              <a:pPr/>
              <a:t>28</a:t>
            </a:fld>
            <a:endParaRPr lang="en-US"/>
          </a:p>
        </p:txBody>
      </p:sp>
      <p:sp>
        <p:nvSpPr>
          <p:cNvPr id="50995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995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995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B71375BD-5288-4AE6-9DE2-3C18259BA5C2}" type="slidenum">
              <a:rPr lang="en-US" sz="1300">
                <a:latin typeface="Arial" charset="0"/>
              </a:rPr>
              <a:pPr algn="r" defTabSz="990600" eaLnBrk="1" hangingPunct="1"/>
              <a:t>28</a:t>
            </a:fld>
            <a:endParaRPr lang="en-US" sz="1300">
              <a:latin typeface="Arial" charset="0"/>
            </a:endParaRPr>
          </a:p>
        </p:txBody>
      </p:sp>
      <p:sp>
        <p:nvSpPr>
          <p:cNvPr id="509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99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16AA3-2836-4E87-B3B0-36F7EE812155}" type="slidenum">
              <a:rPr lang="en-US"/>
              <a:pPr/>
              <a:t>29</a:t>
            </a:fld>
            <a:endParaRPr lang="en-US"/>
          </a:p>
        </p:txBody>
      </p:sp>
      <p:sp>
        <p:nvSpPr>
          <p:cNvPr id="51200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1200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1200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21BE3B18-2915-4465-BA75-6807695658DD}" type="slidenum">
              <a:rPr lang="en-US" sz="1300">
                <a:latin typeface="Arial" charset="0"/>
              </a:rPr>
              <a:pPr algn="r" defTabSz="990600" eaLnBrk="1" hangingPunct="1"/>
              <a:t>29</a:t>
            </a:fld>
            <a:endParaRPr lang="en-US" sz="1300">
              <a:latin typeface="Arial" charset="0"/>
            </a:endParaRPr>
          </a:p>
        </p:txBody>
      </p:sp>
      <p:sp>
        <p:nvSpPr>
          <p:cNvPr id="512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20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20F2DD-CDA8-46A7-9398-56F9F2C46AF5}" type="slidenum">
              <a:rPr lang="en-US"/>
              <a:pPr/>
              <a:t>3</a:t>
            </a:fld>
            <a:endParaRPr lang="en-US"/>
          </a:p>
        </p:txBody>
      </p:sp>
      <p:sp>
        <p:nvSpPr>
          <p:cNvPr id="45875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875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875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A5BF70DD-39D7-40D4-A50A-19F596DC7B2C}" type="slidenum">
              <a:rPr lang="en-US" sz="1300">
                <a:latin typeface="Arial" charset="0"/>
              </a:rPr>
              <a:pPr algn="r" defTabSz="990600" eaLnBrk="1" hangingPunct="1"/>
              <a:t>3</a:t>
            </a:fld>
            <a:endParaRPr lang="en-US" sz="1300">
              <a:latin typeface="Arial" charset="0"/>
            </a:endParaRPr>
          </a:p>
        </p:txBody>
      </p:sp>
      <p:sp>
        <p:nvSpPr>
          <p:cNvPr id="458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8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2FF15-7535-4D86-96D1-2C6142DA4FA5}" type="slidenum">
              <a:rPr lang="en-US"/>
              <a:pPr/>
              <a:t>30</a:t>
            </a:fld>
            <a:endParaRPr lang="en-US"/>
          </a:p>
        </p:txBody>
      </p:sp>
      <p:sp>
        <p:nvSpPr>
          <p:cNvPr id="51405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1405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1405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7B0673B5-7E2E-4D6A-B400-63738FDD666C}" type="slidenum">
              <a:rPr lang="en-US" sz="1300">
                <a:latin typeface="Arial" charset="0"/>
              </a:rPr>
              <a:pPr algn="r" defTabSz="990600" eaLnBrk="1" hangingPunct="1"/>
              <a:t>30</a:t>
            </a:fld>
            <a:endParaRPr lang="en-US" sz="1300">
              <a:latin typeface="Arial" charset="0"/>
            </a:endParaRPr>
          </a:p>
        </p:txBody>
      </p:sp>
      <p:sp>
        <p:nvSpPr>
          <p:cNvPr id="514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4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8A695-996F-428D-B8CA-A1D998D38EE3}" type="slidenum">
              <a:rPr lang="en-US"/>
              <a:pPr/>
              <a:t>31</a:t>
            </a:fld>
            <a:endParaRPr lang="en-US"/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F09CD-00D7-415D-B836-D97D2C134A24}" type="slidenum">
              <a:rPr lang="en-US"/>
              <a:pPr/>
              <a:t>32</a:t>
            </a:fld>
            <a:endParaRPr 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8A1B9-ACF8-4D59-A08F-1073B76CC283}" type="slidenum">
              <a:rPr lang="en-US"/>
              <a:pPr/>
              <a:t>33</a:t>
            </a:fld>
            <a:endParaRPr lang="en-US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DF4DA8-7D18-4110-8E4E-F191299FAA06}" type="slidenum">
              <a:rPr lang="en-US"/>
              <a:pPr/>
              <a:t>34</a:t>
            </a:fld>
            <a:endParaRPr lang="en-US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BB1FEF-0812-471A-856E-05942A403CD3}" type="slidenum">
              <a:rPr lang="en-US"/>
              <a:pPr/>
              <a:t>35</a:t>
            </a:fld>
            <a:endParaRPr lang="en-US"/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8701BF-BF1C-449E-96DF-DED0FCE1F8B2}" type="slidenum">
              <a:rPr lang="en-US"/>
              <a:pPr/>
              <a:t>36</a:t>
            </a:fld>
            <a:endParaRPr 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BD12AE-AA8E-47AD-BB10-DD1454160AAF}" type="slidenum">
              <a:rPr lang="en-US"/>
              <a:pPr/>
              <a:t>37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48CF8-DF44-4C05-90AD-48709F25CB4A}" type="slidenum">
              <a:rPr lang="en-US"/>
              <a:pPr/>
              <a:t>38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9459D1-774E-4FF8-80D4-C65564D5AC42}" type="slidenum">
              <a:rPr lang="en-US"/>
              <a:pPr/>
              <a:t>39</a:t>
            </a:fld>
            <a:endParaRPr lang="en-US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E2A7E-ECA2-40D6-A1C0-BC3EB3809EFE}" type="slidenum">
              <a:rPr lang="en-US"/>
              <a:pPr/>
              <a:t>4</a:t>
            </a:fld>
            <a:endParaRPr lang="en-US"/>
          </a:p>
        </p:txBody>
      </p:sp>
      <p:sp>
        <p:nvSpPr>
          <p:cNvPr id="46080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080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080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4E27801-AF61-4D10-B92D-D124F26A97EA}" type="slidenum">
              <a:rPr lang="en-US" sz="1300">
                <a:latin typeface="Arial" charset="0"/>
              </a:rPr>
              <a:pPr algn="r" defTabSz="990600" eaLnBrk="1" hangingPunct="1"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460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08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AEBD78-BF10-4837-BC14-D06FE97FC8A2}" type="slidenum">
              <a:rPr lang="en-US"/>
              <a:pPr/>
              <a:t>40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67B60-A996-4B54-B2FC-47C3C05477FB}" type="slidenum">
              <a:rPr lang="en-US"/>
              <a:pPr/>
              <a:t>41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B65C4B-29B4-4D0C-BA0E-0CB4A46E8660}" type="slidenum">
              <a:rPr lang="en-US"/>
              <a:pPr/>
              <a:t>42</a:t>
            </a:fld>
            <a:endParaRPr lang="en-US"/>
          </a:p>
        </p:txBody>
      </p:sp>
      <p:sp>
        <p:nvSpPr>
          <p:cNvPr id="53862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3862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3862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6DA0BB36-4175-44D6-BFBF-8449592BE3D5}" type="slidenum">
              <a:rPr lang="en-US" sz="1300">
                <a:latin typeface="Arial" charset="0"/>
              </a:rPr>
              <a:pPr algn="r" defTabSz="990600" eaLnBrk="1" hangingPunct="1"/>
              <a:t>42</a:t>
            </a:fld>
            <a:endParaRPr lang="en-US" sz="1300">
              <a:latin typeface="Arial" charset="0"/>
            </a:endParaRPr>
          </a:p>
        </p:txBody>
      </p:sp>
      <p:sp>
        <p:nvSpPr>
          <p:cNvPr id="538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8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DE230-BA19-44A5-B148-344BBB4DCAB6}" type="slidenum">
              <a:rPr lang="en-US"/>
              <a:pPr/>
              <a:t>43</a:t>
            </a:fld>
            <a:endParaRPr lang="en-US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0016A-B67A-446F-B16A-260234506715}" type="slidenum">
              <a:rPr lang="en-US"/>
              <a:pPr/>
              <a:t>44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24949-138B-406F-B597-4728361FF544}" type="slidenum">
              <a:rPr lang="en-US"/>
              <a:pPr/>
              <a:t>45</a:t>
            </a:fld>
            <a:endParaRPr lang="en-US"/>
          </a:p>
        </p:txBody>
      </p:sp>
      <p:sp>
        <p:nvSpPr>
          <p:cNvPr id="54477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4477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4477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40A02D2-6C40-4D7A-B90C-E88BEFEB593D}" type="slidenum">
              <a:rPr lang="en-US" sz="1300">
                <a:latin typeface="Arial" charset="0"/>
              </a:rPr>
              <a:pPr algn="r" defTabSz="990600" eaLnBrk="1" hangingPunct="1"/>
              <a:t>45</a:t>
            </a:fld>
            <a:endParaRPr lang="en-US" sz="1300">
              <a:latin typeface="Arial" charset="0"/>
            </a:endParaRPr>
          </a:p>
        </p:txBody>
      </p:sp>
      <p:sp>
        <p:nvSpPr>
          <p:cNvPr id="544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4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2D14D-F2BB-4AA6-9456-B8BBEAE31842}" type="slidenum">
              <a:rPr lang="en-US"/>
              <a:pPr/>
              <a:t>46</a:t>
            </a:fld>
            <a:endParaRPr lang="en-US"/>
          </a:p>
        </p:txBody>
      </p:sp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F0D57-678C-46F0-B348-699CDB1B5480}" type="slidenum">
              <a:rPr lang="en-US"/>
              <a:pPr/>
              <a:t>47</a:t>
            </a:fld>
            <a:endParaRPr lang="en-US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80459-2D22-4053-9D61-9D2C8860C842}" type="slidenum">
              <a:rPr lang="en-US"/>
              <a:pPr/>
              <a:t>48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F2150-7D9B-423C-AB54-2D85397895CF}" type="slidenum">
              <a:rPr lang="en-US"/>
              <a:pPr/>
              <a:t>49</a:t>
            </a:fld>
            <a:endParaRPr lang="en-US"/>
          </a:p>
        </p:txBody>
      </p:sp>
      <p:sp>
        <p:nvSpPr>
          <p:cNvPr id="5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9CC1D-5F3A-4E00-B803-5386F875455E}" type="slidenum">
              <a:rPr lang="en-US"/>
              <a:pPr/>
              <a:t>5</a:t>
            </a:fld>
            <a:endParaRPr lang="en-US"/>
          </a:p>
        </p:txBody>
      </p:sp>
      <p:sp>
        <p:nvSpPr>
          <p:cNvPr id="46285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285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285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1D8814A-1B65-4804-ABA4-8B4519F600EA}" type="slidenum">
              <a:rPr lang="en-US" sz="1300">
                <a:latin typeface="Arial" charset="0"/>
              </a:rPr>
              <a:pPr algn="r" defTabSz="990600" eaLnBrk="1" hangingPunct="1"/>
              <a:t>5</a:t>
            </a:fld>
            <a:endParaRPr lang="en-US" sz="1300">
              <a:latin typeface="Arial" charset="0"/>
            </a:endParaRPr>
          </a:p>
        </p:txBody>
      </p:sp>
      <p:sp>
        <p:nvSpPr>
          <p:cNvPr id="462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28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362C0-4998-4FBB-B6A4-7C7D6DF03CC4}" type="slidenum">
              <a:rPr lang="en-US"/>
              <a:pPr/>
              <a:t>50</a:t>
            </a:fld>
            <a:endParaRPr lang="en-US"/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039F5-0DA7-41BB-AC32-4641448033E4}" type="slidenum">
              <a:rPr lang="en-US"/>
              <a:pPr/>
              <a:t>51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C0127-B0F1-4DE9-8593-2A78F67A4B77}" type="slidenum">
              <a:rPr lang="en-US"/>
              <a:pPr/>
              <a:t>52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BD7CB6-0A42-40C7-B605-F57EBC37845E}" type="slidenum">
              <a:rPr lang="en-US"/>
              <a:pPr/>
              <a:t>53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83A7D0-D01C-4991-AF33-C6ECFDC3920E}" type="slidenum">
              <a:rPr lang="en-US"/>
              <a:pPr/>
              <a:t>54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19B41-5411-43F4-BBB8-15B4341D4C49}" type="slidenum">
              <a:rPr lang="en-US"/>
              <a:pPr/>
              <a:t>55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4C6EFB-2AC5-42BA-ACAC-971809218058}" type="slidenum">
              <a:rPr lang="en-US"/>
              <a:pPr/>
              <a:t>56</a:t>
            </a:fld>
            <a:endParaRPr lang="en-US"/>
          </a:p>
        </p:txBody>
      </p:sp>
      <p:sp>
        <p:nvSpPr>
          <p:cNvPr id="56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A49FBD-69D6-4CCC-BD3D-96138A5C3EDA}" type="slidenum">
              <a:rPr lang="en-US"/>
              <a:pPr/>
              <a:t>57</a:t>
            </a:fld>
            <a:endParaRPr lang="en-US"/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E03F0-B891-4F29-A360-B30B2FFEBDAB}" type="slidenum">
              <a:rPr lang="en-US"/>
              <a:pPr/>
              <a:t>58</a:t>
            </a:fld>
            <a:endParaRPr lang="en-US"/>
          </a:p>
        </p:txBody>
      </p:sp>
      <p:sp>
        <p:nvSpPr>
          <p:cNvPr id="57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69702-FC38-4540-A10E-6DB6FA57B57B}" type="slidenum">
              <a:rPr lang="en-US"/>
              <a:pPr/>
              <a:t>59</a:t>
            </a:fld>
            <a:endParaRPr lang="en-US"/>
          </a:p>
        </p:txBody>
      </p:sp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B5D4A-E7ED-442F-BC88-06FEB274C645}" type="slidenum">
              <a:rPr lang="en-US"/>
              <a:pPr/>
              <a:t>6</a:t>
            </a:fld>
            <a:endParaRPr lang="en-US"/>
          </a:p>
        </p:txBody>
      </p:sp>
      <p:sp>
        <p:nvSpPr>
          <p:cNvPr id="46489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489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490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D0B4631-C165-4EE5-A43E-5DDE627A550A}" type="slidenum">
              <a:rPr lang="en-US" sz="1300">
                <a:latin typeface="Arial" charset="0"/>
              </a:rPr>
              <a:pPr algn="r" defTabSz="990600" eaLnBrk="1" hangingPunct="1"/>
              <a:t>6</a:t>
            </a:fld>
            <a:endParaRPr lang="en-US" sz="1300">
              <a:latin typeface="Arial" charset="0"/>
            </a:endParaRPr>
          </a:p>
        </p:txBody>
      </p:sp>
      <p:sp>
        <p:nvSpPr>
          <p:cNvPr id="464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4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DCC8EE-3884-49B0-9B84-DD5AB35748EC}" type="slidenum">
              <a:rPr lang="en-US"/>
              <a:pPr/>
              <a:t>60</a:t>
            </a:fld>
            <a:endParaRPr lang="en-US"/>
          </a:p>
        </p:txBody>
      </p:sp>
      <p:sp>
        <p:nvSpPr>
          <p:cNvPr id="57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ED183-435C-4324-97F2-0952DE6992C8}" type="slidenum">
              <a:rPr lang="en-US"/>
              <a:pPr/>
              <a:t>61</a:t>
            </a:fld>
            <a:endParaRPr lang="en-US"/>
          </a:p>
        </p:txBody>
      </p:sp>
      <p:sp>
        <p:nvSpPr>
          <p:cNvPr id="57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C6DB0-03E8-430F-BBD9-0484A2F5A5BC}" type="slidenum">
              <a:rPr lang="en-US"/>
              <a:pPr/>
              <a:t>62</a:t>
            </a:fld>
            <a:endParaRPr lang="en-US"/>
          </a:p>
        </p:txBody>
      </p:sp>
      <p:sp>
        <p:nvSpPr>
          <p:cNvPr id="57958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7958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7958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FE9700D4-6865-43AA-8766-13F99E77E32F}" type="slidenum">
              <a:rPr lang="en-US" sz="1300">
                <a:latin typeface="Arial" charset="0"/>
              </a:rPr>
              <a:pPr algn="r" defTabSz="990600" eaLnBrk="1" hangingPunct="1"/>
              <a:t>62</a:t>
            </a:fld>
            <a:endParaRPr lang="en-US" sz="1300">
              <a:latin typeface="Arial" charset="0"/>
            </a:endParaRPr>
          </a:p>
        </p:txBody>
      </p:sp>
      <p:sp>
        <p:nvSpPr>
          <p:cNvPr id="579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95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12925-80A9-4973-8889-CA0E459DF644}" type="slidenum">
              <a:rPr lang="en-US"/>
              <a:pPr/>
              <a:t>63</a:t>
            </a:fld>
            <a:endParaRPr lang="en-US"/>
          </a:p>
        </p:txBody>
      </p:sp>
      <p:sp>
        <p:nvSpPr>
          <p:cNvPr id="5816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163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163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5B16E29-2D24-4C5F-A48D-CAC1E0DCA718}" type="slidenum">
              <a:rPr lang="en-US" sz="1300">
                <a:latin typeface="Arial" charset="0"/>
              </a:rPr>
              <a:pPr algn="r" defTabSz="990600" eaLnBrk="1" hangingPunct="1"/>
              <a:t>63</a:t>
            </a:fld>
            <a:endParaRPr lang="en-US" sz="1300">
              <a:latin typeface="Arial" charset="0"/>
            </a:endParaRPr>
          </a:p>
        </p:txBody>
      </p:sp>
      <p:sp>
        <p:nvSpPr>
          <p:cNvPr id="581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16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F56DF-DC56-4146-9799-45880F58581E}" type="slidenum">
              <a:rPr lang="en-US"/>
              <a:pPr/>
              <a:t>64</a:t>
            </a:fld>
            <a:endParaRPr lang="en-US"/>
          </a:p>
        </p:txBody>
      </p:sp>
      <p:sp>
        <p:nvSpPr>
          <p:cNvPr id="58368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368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368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DE22EE59-3BD1-46FA-B7E6-B62CFF9F1F56}" type="slidenum">
              <a:rPr lang="en-US" sz="1300">
                <a:latin typeface="Arial" charset="0"/>
              </a:rPr>
              <a:pPr algn="r" defTabSz="990600" eaLnBrk="1" hangingPunct="1"/>
              <a:t>64</a:t>
            </a:fld>
            <a:endParaRPr lang="en-US" sz="1300">
              <a:latin typeface="Arial" charset="0"/>
            </a:endParaRPr>
          </a:p>
        </p:txBody>
      </p:sp>
      <p:sp>
        <p:nvSpPr>
          <p:cNvPr id="583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36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B7D71B-C043-49BC-BCC4-FDE68A302DF6}" type="slidenum">
              <a:rPr lang="en-US"/>
              <a:pPr/>
              <a:t>65</a:t>
            </a:fld>
            <a:endParaRPr lang="en-US"/>
          </a:p>
        </p:txBody>
      </p:sp>
      <p:sp>
        <p:nvSpPr>
          <p:cNvPr id="58573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573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573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D6539D8-B689-4ADE-8CEA-6F37720E35C0}" type="slidenum">
              <a:rPr lang="en-US" sz="1300">
                <a:latin typeface="Arial" charset="0"/>
              </a:rPr>
              <a:pPr algn="r" defTabSz="990600" eaLnBrk="1" hangingPunct="1"/>
              <a:t>65</a:t>
            </a:fld>
            <a:endParaRPr lang="en-US" sz="1300">
              <a:latin typeface="Arial" charset="0"/>
            </a:endParaRPr>
          </a:p>
        </p:txBody>
      </p:sp>
      <p:sp>
        <p:nvSpPr>
          <p:cNvPr id="585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57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61565-4E38-4A99-8EEE-21FD61A2CD46}" type="slidenum">
              <a:rPr lang="en-US"/>
              <a:pPr/>
              <a:t>66</a:t>
            </a:fld>
            <a:endParaRPr lang="en-US"/>
          </a:p>
        </p:txBody>
      </p:sp>
      <p:sp>
        <p:nvSpPr>
          <p:cNvPr id="58777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777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778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A3A898A5-25F0-47C6-BF0F-64AC0366AA21}" type="slidenum">
              <a:rPr lang="en-US" sz="1300">
                <a:latin typeface="Arial" charset="0"/>
              </a:rPr>
              <a:pPr algn="r" defTabSz="990600" eaLnBrk="1" hangingPunct="1"/>
              <a:t>66</a:t>
            </a:fld>
            <a:endParaRPr lang="en-US" sz="1300">
              <a:latin typeface="Arial" charset="0"/>
            </a:endParaRPr>
          </a:p>
        </p:txBody>
      </p:sp>
      <p:sp>
        <p:nvSpPr>
          <p:cNvPr id="587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77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666A7-5016-4E4C-9B80-4FC164076AB0}" type="slidenum">
              <a:rPr lang="en-US"/>
              <a:pPr/>
              <a:t>7</a:t>
            </a:fld>
            <a:endParaRPr lang="en-US"/>
          </a:p>
        </p:txBody>
      </p:sp>
      <p:sp>
        <p:nvSpPr>
          <p:cNvPr id="46694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694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694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998E5B7F-19D2-427F-8CC4-EF410DF95024}" type="slidenum">
              <a:rPr lang="en-US" sz="1300">
                <a:latin typeface="Arial" charset="0"/>
              </a:rPr>
              <a:pPr algn="r" defTabSz="990600" eaLnBrk="1" hangingPunct="1"/>
              <a:t>7</a:t>
            </a:fld>
            <a:endParaRPr lang="en-US" sz="1300">
              <a:latin typeface="Arial" charset="0"/>
            </a:endParaRPr>
          </a:p>
        </p:txBody>
      </p:sp>
      <p:sp>
        <p:nvSpPr>
          <p:cNvPr id="466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69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6B0CDE-AE2A-4605-9CDD-1CC4DC444732}" type="slidenum">
              <a:rPr lang="en-US"/>
              <a:pPr/>
              <a:t>8</a:t>
            </a:fld>
            <a:endParaRPr lang="en-US"/>
          </a:p>
        </p:txBody>
      </p:sp>
      <p:sp>
        <p:nvSpPr>
          <p:cNvPr id="46899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899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899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1C0E2E9B-B33F-4151-9812-55DEA096D819}" type="slidenum">
              <a:rPr lang="en-US" sz="1300">
                <a:latin typeface="Arial" charset="0"/>
              </a:rPr>
              <a:pPr algn="r" defTabSz="990600" eaLnBrk="1" hangingPunct="1"/>
              <a:t>8</a:t>
            </a:fld>
            <a:endParaRPr lang="en-US" sz="1300">
              <a:latin typeface="Arial" charset="0"/>
            </a:endParaRPr>
          </a:p>
        </p:txBody>
      </p:sp>
      <p:sp>
        <p:nvSpPr>
          <p:cNvPr id="468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89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868D36-515B-4CC4-85E9-454B410C8546}" type="slidenum">
              <a:rPr lang="en-US"/>
              <a:pPr/>
              <a:t>9</a:t>
            </a:fld>
            <a:endParaRPr lang="en-US"/>
          </a:p>
        </p:txBody>
      </p:sp>
      <p:sp>
        <p:nvSpPr>
          <p:cNvPr id="47104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7104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7104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6D76026F-A062-4CCB-9FAB-28B7A8980152}" type="slidenum">
              <a:rPr lang="en-US" sz="1300">
                <a:latin typeface="Arial" charset="0"/>
              </a:rPr>
              <a:pPr algn="r" defTabSz="990600" eaLnBrk="1" hangingPunct="1"/>
              <a:t>9</a:t>
            </a:fld>
            <a:endParaRPr lang="en-US" sz="1300">
              <a:latin typeface="Arial" charset="0"/>
            </a:endParaRPr>
          </a:p>
        </p:txBody>
      </p:sp>
      <p:sp>
        <p:nvSpPr>
          <p:cNvPr id="471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10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6077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077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7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077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77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77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077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6077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7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07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07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786" name="Rectangle 1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8E975DA-1AB2-44A3-8107-97D7DB262381}" type="datetime1">
              <a:rPr lang="en-US"/>
              <a:pPr/>
              <a:t>8/30/2022</a:t>
            </a:fld>
            <a:endParaRPr lang="en-US"/>
          </a:p>
        </p:txBody>
      </p:sp>
      <p:sp>
        <p:nvSpPr>
          <p:cNvPr id="16078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 anchor="t"/>
          <a:lstStyle>
            <a:lvl1pPr>
              <a:defRPr sz="1000" i="0">
                <a:solidFill>
                  <a:schemeClr val="tx1"/>
                </a:solidFill>
              </a:defRPr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160788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</p:spPr>
        <p:txBody>
          <a:bodyPr anchor="t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fld id="{A03047E1-E612-4376-8433-B6C74ED1D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EC7DE3-CFE5-44C0-8AB7-B41C888604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8D0F6A-8EF0-4F5E-8BF2-930634026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75BD7-69FC-40A5-8D44-6BA053740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FCE8AA-5ECE-4DFA-8AF6-C0E549C02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A4CEE3-FBD0-4330-ABC4-7D107D891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5D83B1-4DF7-4557-B627-5FA55F011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E031DF-5B2D-401C-9138-5D6F4AA77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AF9927-2F93-4A3D-9A85-903DBF659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81CB1-7ADC-4331-A00E-117CFCF39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542677-1546-4F8F-87D1-71382B234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974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597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97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97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976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400800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1597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1025" y="6400800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8A7C16-D9C9-4B56-81B5-BD9065AF62F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4F0AC-43AC-42BF-B93C-74029F76FDD7}" type="slidenum">
              <a:rPr lang="en-US"/>
              <a:pPr/>
              <a:t>1</a:t>
            </a:fld>
            <a:endParaRPr lang="en-US"/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70612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3600" b="1" i="1">
                <a:solidFill>
                  <a:srgbClr val="FFFF00"/>
                </a:solidFill>
                <a:latin typeface="Comic Sans MS" pitchFamily="66" charset="0"/>
              </a:rPr>
              <a:t>Инфективне болести</a:t>
            </a:r>
          </a:p>
          <a:p>
            <a:pPr algn="ctr">
              <a:spcBef>
                <a:spcPct val="50000"/>
              </a:spcBef>
              <a:buFontTx/>
              <a:buChar char="-"/>
            </a:pPr>
            <a:r>
              <a:rPr lang="sr-Cyrl-CS" sz="2400" b="1" i="1">
                <a:solidFill>
                  <a:srgbClr val="FFFF00"/>
                </a:solidFill>
                <a:latin typeface="Comic Sans MS" pitchFamily="66" charset="0"/>
              </a:rPr>
              <a:t> Предавање -</a:t>
            </a:r>
          </a:p>
          <a:p>
            <a:pPr algn="ctr">
              <a:spcBef>
                <a:spcPct val="50000"/>
              </a:spcBef>
            </a:pPr>
            <a:r>
              <a:rPr lang="sr-Cyrl-CS" sz="4400" b="1" i="1">
                <a:solidFill>
                  <a:srgbClr val="FFFF00"/>
                </a:solidFill>
                <a:latin typeface="Comic Sans MS" pitchFamily="66" charset="0"/>
              </a:rPr>
              <a:t>ЕНТЕРОВИРУСНЕ ИНФЕКЦИЈЕ</a:t>
            </a:r>
          </a:p>
        </p:txBody>
      </p:sp>
      <p:pic>
        <p:nvPicPr>
          <p:cNvPr id="453637" name="Picture 12" descr="hand%20foot%20mouth%20disease%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8" y="3367088"/>
            <a:ext cx="3716337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8" name="Picture 13" descr="polio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6313" y="2546350"/>
            <a:ext cx="287020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9" name="Picture 14" descr="2366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84563" y="3103563"/>
            <a:ext cx="27305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42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22179C-54D7-4332-A803-94BAB8C5E674}" type="slidenum">
              <a:rPr lang="en-US"/>
              <a:pPr/>
              <a:t>10</a:t>
            </a:fld>
            <a:endParaRPr lang="en-US"/>
          </a:p>
        </p:txBody>
      </p:sp>
      <p:sp>
        <p:nvSpPr>
          <p:cNvPr id="472068" name="Text Box 2"/>
          <p:cNvSpPr txBox="1">
            <a:spLocks noChangeArrowheads="1"/>
          </p:cNvSpPr>
          <p:nvPr/>
        </p:nvSpPr>
        <p:spPr bwMode="auto">
          <a:xfrm>
            <a:off x="887413" y="385763"/>
            <a:ext cx="3800475" cy="593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Poliovirusi 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највећи афинитет показују ка моторним ћелијама предњих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рогова кичмене мождине, али могу бити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захваћена и моторна једра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продужене мождине и понса, мезенцефалон, дубока једра малог мозга, прецентрални кортекс, ретикуларна формација,</a:t>
            </a:r>
          </a:p>
          <a:p>
            <a:pPr>
              <a:lnSpc>
                <a:spcPct val="11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Poliovirusi изазивају дегенеративне промене на нервним (моторним) ћелијама и у крајњој инстанци доводе до њихове деструкције (некрозе). 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Директна последица њихове деструкције је појава млитавих парализа, праћених арефлексијом, атонијом и брзом атрофијом захваћених мишића.</a:t>
            </a:r>
            <a:endParaRPr lang="en-US">
              <a:latin typeface="Arial" charset="0"/>
            </a:endParaRPr>
          </a:p>
        </p:txBody>
      </p:sp>
      <p:pic>
        <p:nvPicPr>
          <p:cNvPr id="472069" name="Picture 3" descr="1401-0550x03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0" y="511175"/>
            <a:ext cx="44450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2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EB234-C069-485E-895B-632D838A945A}" type="slidenum">
              <a:rPr lang="en-US"/>
              <a:pPr/>
              <a:t>11</a:t>
            </a:fld>
            <a:endParaRPr lang="en-US"/>
          </a:p>
        </p:txBody>
      </p:sp>
      <p:sp>
        <p:nvSpPr>
          <p:cNvPr id="474116" name="Rectangle 2"/>
          <p:cNvSpPr>
            <a:spLocks noChangeArrowheads="1"/>
          </p:cNvSpPr>
          <p:nvPr/>
        </p:nvSpPr>
        <p:spPr bwMode="auto">
          <a:xfrm>
            <a:off x="1327150" y="428625"/>
            <a:ext cx="2614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474118" name="Rectangle 19"/>
          <p:cNvSpPr>
            <a:spLocks noChangeArrowheads="1"/>
          </p:cNvSpPr>
          <p:nvPr/>
        </p:nvSpPr>
        <p:spPr bwMode="auto">
          <a:xfrm>
            <a:off x="3341688" y="1384300"/>
            <a:ext cx="2571750" cy="346075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1600" b="1">
                <a:solidFill>
                  <a:schemeClr val="bg1"/>
                </a:solidFill>
                <a:latin typeface="Arial" charset="0"/>
              </a:rPr>
              <a:t>П</a:t>
            </a:r>
            <a:r>
              <a:rPr lang="en-GB" sz="1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олиовирусна инфекција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4119" name="Rectangle 20"/>
          <p:cNvSpPr>
            <a:spLocks noChangeArrowheads="1"/>
          </p:cNvSpPr>
          <p:nvPr/>
        </p:nvSpPr>
        <p:spPr bwMode="auto">
          <a:xfrm>
            <a:off x="4462463" y="2760663"/>
            <a:ext cx="2165350" cy="639762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Клинички манифестна</a:t>
            </a:r>
            <a:endParaRPr lang="sr-Latn-CS" sz="160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(5-10%)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4120" name="Text Box 23"/>
          <p:cNvSpPr txBox="1">
            <a:spLocks noChangeArrowheads="1"/>
          </p:cNvSpPr>
          <p:nvPr/>
        </p:nvSpPr>
        <p:spPr bwMode="auto">
          <a:xfrm>
            <a:off x="344488" y="2727325"/>
            <a:ext cx="2833687" cy="639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600">
                <a:solidFill>
                  <a:srgbClr val="000000"/>
                </a:solidFill>
                <a:latin typeface="Times New Roman" pitchFamily="18" charset="0"/>
              </a:rPr>
              <a:t>Асимптоматска инфекција</a:t>
            </a:r>
            <a:endParaRPr lang="sr-Latn-CS" sz="160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GB" sz="1600">
                <a:solidFill>
                  <a:srgbClr val="000000"/>
                </a:solidFill>
                <a:latin typeface="Times New Roman" pitchFamily="18" charset="0"/>
              </a:rPr>
              <a:t>(90-95%)</a:t>
            </a: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4121" name="Text Box 24"/>
          <p:cNvSpPr txBox="1">
            <a:spLocks noChangeArrowheads="1"/>
          </p:cNvSpPr>
          <p:nvPr/>
        </p:nvSpPr>
        <p:spPr bwMode="auto">
          <a:xfrm>
            <a:off x="1131888" y="4783138"/>
            <a:ext cx="2403475" cy="933450"/>
          </a:xfrm>
          <a:prstGeom prst="rect">
            <a:avLst/>
          </a:prstGeom>
          <a:solidFill>
            <a:srgbClr val="99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Абортивни облик полиа</a:t>
            </a:r>
            <a:endParaRPr lang="sr-Latn-CS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("morbus мinор")</a:t>
            </a:r>
            <a:endParaRPr lang="sr-Latn-CS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sr-Latn-CS" sz="1600">
                <a:solidFill>
                  <a:schemeClr val="bg1"/>
                </a:solidFill>
                <a:latin typeface="Times New Roman" pitchFamily="18" charset="0"/>
              </a:rPr>
              <a:t>4</a:t>
            </a: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-</a:t>
            </a:r>
            <a:r>
              <a:rPr lang="sr-Latn-CS" sz="1600">
                <a:solidFill>
                  <a:schemeClr val="bg1"/>
                </a:solidFill>
                <a:latin typeface="Times New Roman" pitchFamily="18" charset="0"/>
              </a:rPr>
              <a:t>8</a:t>
            </a: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%</a:t>
            </a:r>
            <a:endParaRPr lang="en-US" sz="16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74122" name="Text Box 25"/>
          <p:cNvSpPr txBox="1">
            <a:spLocks noChangeArrowheads="1"/>
          </p:cNvSpPr>
          <p:nvPr/>
        </p:nvSpPr>
        <p:spPr bwMode="auto">
          <a:xfrm>
            <a:off x="3746500" y="4783138"/>
            <a:ext cx="2806700" cy="933450"/>
          </a:xfrm>
          <a:prstGeom prst="rect">
            <a:avLst/>
          </a:prstGeom>
          <a:solidFill>
            <a:srgbClr val="99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Непаралитички облик полиа</a:t>
            </a:r>
            <a:endParaRPr lang="sr-Latn-CS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("morbus major")</a:t>
            </a:r>
            <a:endParaRPr lang="sr-Latn-CS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0.5-1%</a:t>
            </a:r>
            <a:endParaRPr lang="en-US" sz="16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74123" name="Text Box 26"/>
          <p:cNvSpPr txBox="1">
            <a:spLocks noChangeArrowheads="1"/>
          </p:cNvSpPr>
          <p:nvPr/>
        </p:nvSpPr>
        <p:spPr bwMode="auto">
          <a:xfrm>
            <a:off x="6746875" y="4773613"/>
            <a:ext cx="2263775" cy="944562"/>
          </a:xfrm>
          <a:prstGeom prst="rect">
            <a:avLst/>
          </a:prstGeom>
          <a:solidFill>
            <a:srgbClr val="99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GB">
                <a:solidFill>
                  <a:schemeClr val="bg1"/>
                </a:solidFill>
                <a:latin typeface="Times New Roman" pitchFamily="18" charset="0"/>
              </a:rPr>
              <a:t>Паралитички облик полиа</a:t>
            </a:r>
            <a:endParaRPr lang="sr-Latn-CS">
              <a:solidFill>
                <a:schemeClr val="bg1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GB" sz="1600">
                <a:solidFill>
                  <a:schemeClr val="bg1"/>
                </a:solidFill>
                <a:latin typeface="Times New Roman" pitchFamily="18" charset="0"/>
              </a:rPr>
              <a:t>0.5-1%</a:t>
            </a:r>
            <a:endParaRPr lang="en-US" sz="16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74124" name="Line 27"/>
          <p:cNvSpPr>
            <a:spLocks noChangeShapeType="1"/>
          </p:cNvSpPr>
          <p:nvPr/>
        </p:nvSpPr>
        <p:spPr bwMode="auto">
          <a:xfrm>
            <a:off x="1557338" y="2203450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4125" name="Line 32"/>
          <p:cNvSpPr>
            <a:spLocks noChangeShapeType="1"/>
          </p:cNvSpPr>
          <p:nvPr/>
        </p:nvSpPr>
        <p:spPr bwMode="auto">
          <a:xfrm>
            <a:off x="1544638" y="2189163"/>
            <a:ext cx="4002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6" name="Line 33"/>
          <p:cNvSpPr>
            <a:spLocks noChangeShapeType="1"/>
          </p:cNvSpPr>
          <p:nvPr/>
        </p:nvSpPr>
        <p:spPr bwMode="auto">
          <a:xfrm>
            <a:off x="2352675" y="4271963"/>
            <a:ext cx="542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7" name="Line 34"/>
          <p:cNvSpPr>
            <a:spLocks noChangeShapeType="1"/>
          </p:cNvSpPr>
          <p:nvPr/>
        </p:nvSpPr>
        <p:spPr bwMode="auto">
          <a:xfrm>
            <a:off x="4602163" y="1738313"/>
            <a:ext cx="0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8" name="Line 35"/>
          <p:cNvSpPr>
            <a:spLocks noChangeShapeType="1"/>
          </p:cNvSpPr>
          <p:nvPr/>
        </p:nvSpPr>
        <p:spPr bwMode="auto">
          <a:xfrm>
            <a:off x="5530850" y="3432175"/>
            <a:ext cx="0" cy="825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9" name="Line 37"/>
          <p:cNvSpPr>
            <a:spLocks noChangeShapeType="1"/>
          </p:cNvSpPr>
          <p:nvPr/>
        </p:nvSpPr>
        <p:spPr bwMode="auto">
          <a:xfrm>
            <a:off x="5564188" y="2193925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4130" name="Line 38"/>
          <p:cNvSpPr>
            <a:spLocks noChangeShapeType="1"/>
          </p:cNvSpPr>
          <p:nvPr/>
        </p:nvSpPr>
        <p:spPr bwMode="auto">
          <a:xfrm>
            <a:off x="7796213" y="4260850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4131" name="Line 39"/>
          <p:cNvSpPr>
            <a:spLocks noChangeShapeType="1"/>
          </p:cNvSpPr>
          <p:nvPr/>
        </p:nvSpPr>
        <p:spPr bwMode="auto">
          <a:xfrm>
            <a:off x="5029200" y="4265613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4132" name="Line 40"/>
          <p:cNvSpPr>
            <a:spLocks noChangeShapeType="1"/>
          </p:cNvSpPr>
          <p:nvPr/>
        </p:nvSpPr>
        <p:spPr bwMode="auto">
          <a:xfrm>
            <a:off x="2335213" y="4270375"/>
            <a:ext cx="0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4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78D4FF-AF19-4820-A5FC-B568C486FBB0}" type="slidenum">
              <a:rPr lang="en-US"/>
              <a:pPr/>
              <a:t>12</a:t>
            </a:fld>
            <a:endParaRPr lang="en-US"/>
          </a:p>
        </p:txBody>
      </p:sp>
      <p:sp>
        <p:nvSpPr>
          <p:cNvPr id="476164" name="Rectangle 2"/>
          <p:cNvSpPr>
            <a:spLocks noChangeArrowheads="1"/>
          </p:cNvSpPr>
          <p:nvPr/>
        </p:nvSpPr>
        <p:spPr bwMode="auto">
          <a:xfrm>
            <a:off x="1247775" y="982663"/>
            <a:ext cx="3670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457200" indent="-457200" algn="just" eaLnBrk="1" hangingPunct="1">
              <a:buFontTx/>
              <a:buAutoNum type="romanUcPeriod"/>
              <a:tabLst>
                <a:tab pos="228600" algn="l"/>
              </a:tabLst>
            </a:pPr>
            <a:r>
              <a:rPr lang="en-GB" b="1">
                <a:solidFill>
                  <a:srgbClr val="FFFF00"/>
                </a:solidFill>
                <a:latin typeface="Arial" charset="0"/>
              </a:rPr>
              <a:t>Асимптоматска инфекција</a:t>
            </a:r>
          </a:p>
        </p:txBody>
      </p:sp>
      <p:sp>
        <p:nvSpPr>
          <p:cNvPr id="476165" name="Text Box 3"/>
          <p:cNvSpPr txBox="1">
            <a:spLocks noChangeArrowheads="1"/>
          </p:cNvSpPr>
          <p:nvPr/>
        </p:nvSpPr>
        <p:spPr bwMode="auto">
          <a:xfrm>
            <a:off x="1079500" y="2114550"/>
            <a:ext cx="762793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у 90-95% свих полиовирусних инфекција (инфекција остаје ограничена на дигестивни тракт),</a:t>
            </a:r>
          </a:p>
          <a:p>
            <a:pPr marL="344488" indent="-344488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Асимптоматска инфекција је праћена сероконверзијом (стварањем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специфичних антитела у крви),</a:t>
            </a:r>
          </a:p>
          <a:p>
            <a:pPr marL="344488" indent="-344488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Особе са асимптоматском инфекцијом су главни резервоар и извор инфекције с обзиром да током више недеља излучују вирусе столицом у спољну средину.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24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F8866E-7D94-42F7-9D95-218B0A506EDA}" type="slidenum">
              <a:rPr lang="en-US"/>
              <a:pPr/>
              <a:t>13</a:t>
            </a:fld>
            <a:endParaRPr lang="en-US"/>
          </a:p>
        </p:txBody>
      </p:sp>
      <p:sp>
        <p:nvSpPr>
          <p:cNvPr id="478212" name="Rectangle 2"/>
          <p:cNvSpPr>
            <a:spLocks noChangeArrowheads="1"/>
          </p:cNvSpPr>
          <p:nvPr/>
        </p:nvSpPr>
        <p:spPr bwMode="auto">
          <a:xfrm>
            <a:off x="1238250" y="1014413"/>
            <a:ext cx="7099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457200" indent="-457200" algn="just" eaLnBrk="1" hangingPunct="1">
              <a:buClr>
                <a:srgbClr val="FFFF00"/>
              </a:buClr>
              <a:buFontTx/>
              <a:buAutoNum type="romanUcPeriod" startAt="2"/>
              <a:tabLst>
                <a:tab pos="228600" algn="l"/>
              </a:tabLst>
            </a:pPr>
            <a:r>
              <a:rPr lang="en-GB" b="1">
                <a:solidFill>
                  <a:srgbClr val="FFFF00"/>
                </a:solidFill>
                <a:latin typeface="Arial" charset="0"/>
              </a:rPr>
              <a:t>Клинички манифестни облици полиовирусн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е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 инфекциј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е</a:t>
            </a:r>
            <a:endParaRPr lang="en-GB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78213" name="Text Box 3"/>
          <p:cNvSpPr txBox="1">
            <a:spLocks noChangeArrowheads="1"/>
          </p:cNvSpPr>
          <p:nvPr/>
        </p:nvSpPr>
        <p:spPr bwMode="auto">
          <a:xfrm>
            <a:off x="1169988" y="1947863"/>
            <a:ext cx="7478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Arial" charset="0"/>
              </a:rPr>
              <a:t>Инкубација код клинички манифестних полио инфекција најчешће износи 9-12 дана (5-35 дана).</a:t>
            </a:r>
            <a:endParaRPr lang="en-US">
              <a:latin typeface="Arial" charset="0"/>
            </a:endParaRPr>
          </a:p>
        </p:txBody>
      </p:sp>
      <p:sp>
        <p:nvSpPr>
          <p:cNvPr id="478214" name="Text Box 4"/>
          <p:cNvSpPr txBox="1">
            <a:spLocks noChangeArrowheads="1"/>
          </p:cNvSpPr>
          <p:nvPr/>
        </p:nvSpPr>
        <p:spPr bwMode="auto">
          <a:xfrm>
            <a:off x="1258888" y="3013075"/>
            <a:ext cx="748347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rgbClr val="FFFF00"/>
              </a:buClr>
              <a:buFontTx/>
              <a:buAutoNum type="alphaUcPeriod"/>
            </a:pPr>
            <a:r>
              <a:rPr lang="en-GB" b="1" i="1">
                <a:latin typeface="Arial" charset="0"/>
              </a:rPr>
              <a:t>Абортивни облик полиомијелитиса ("morbus minor")</a:t>
            </a:r>
            <a:endParaRPr lang="sr-Latn-CS" b="1" i="1">
              <a:latin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rgbClr val="FFFF00"/>
              </a:buClr>
              <a:buFontTx/>
              <a:buAutoNum type="alphaUcPeriod"/>
            </a:pPr>
            <a:r>
              <a:rPr lang="en-GB" b="1" i="1">
                <a:latin typeface="Arial" charset="0"/>
              </a:rPr>
              <a:t>Непаралитички облик полиомијелитиса ("morbus major")</a:t>
            </a:r>
            <a:endParaRPr lang="sr-Latn-CS" b="1" i="1">
              <a:latin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rgbClr val="FFFF00"/>
              </a:buClr>
              <a:buFontTx/>
              <a:buAutoNum type="alphaUcPeriod"/>
            </a:pPr>
            <a:r>
              <a:rPr lang="en-GB" b="1" i="1">
                <a:latin typeface="Arial" charset="0"/>
              </a:rPr>
              <a:t>Паралитички облик болести</a:t>
            </a:r>
            <a:endParaRPr lang="en-US" b="1" i="1">
              <a:latin typeface="Arial" charset="0"/>
            </a:endParaRPr>
          </a:p>
        </p:txBody>
      </p:sp>
    </p:spTree>
  </p:cSld>
  <p:clrMapOvr>
    <a:masterClrMapping/>
  </p:clrMapOvr>
  <p:transition advTm="37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D036FD-E6C5-4B92-8313-C71E851BCB73}" type="slidenum">
              <a:rPr lang="en-US"/>
              <a:pPr/>
              <a:t>14</a:t>
            </a:fld>
            <a:endParaRPr lang="en-US"/>
          </a:p>
        </p:txBody>
      </p:sp>
      <p:sp>
        <p:nvSpPr>
          <p:cNvPr id="480260" name="Rectangle 2"/>
          <p:cNvSpPr>
            <a:spLocks noChangeArrowheads="1"/>
          </p:cNvSpPr>
          <p:nvPr/>
        </p:nvSpPr>
        <p:spPr bwMode="auto">
          <a:xfrm>
            <a:off x="1114425" y="788988"/>
            <a:ext cx="6740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>
              <a:buFontTx/>
              <a:buAutoNum type="alphaUcPeriod"/>
              <a:tabLst>
                <a:tab pos="228600" algn="l"/>
              </a:tabLst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  </a:t>
            </a:r>
            <a:r>
              <a:rPr lang="en-GB" b="1" i="1">
                <a:solidFill>
                  <a:srgbClr val="FFFF00"/>
                </a:solidFill>
                <a:latin typeface="Arial" charset="0"/>
              </a:rPr>
              <a:t>Абортивни облик полиомијелитиса ("morbus minor")</a:t>
            </a:r>
          </a:p>
        </p:txBody>
      </p:sp>
      <p:sp>
        <p:nvSpPr>
          <p:cNvPr id="480261" name="Text Box 3"/>
          <p:cNvSpPr txBox="1">
            <a:spLocks noChangeArrowheads="1"/>
          </p:cNvSpPr>
          <p:nvPr/>
        </p:nvSpPr>
        <p:spPr bwMode="auto">
          <a:xfrm>
            <a:off x="847725" y="1911350"/>
            <a:ext cx="82962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8925" indent="-288925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у 4-8% свих полиовирусних инфекција (настаје као резултат продора полиовируса у крв),</a:t>
            </a:r>
          </a:p>
          <a:p>
            <a:pPr marL="288925" indent="-288925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Клинички</a:t>
            </a:r>
            <a:r>
              <a:rPr lang="en-GB">
                <a:latin typeface="Arial" charset="0"/>
              </a:rPr>
              <a:t> протиче под сликом </a:t>
            </a:r>
            <a:r>
              <a:rPr lang="en-GB" i="1">
                <a:latin typeface="Arial" charset="0"/>
              </a:rPr>
              <a:t>краткотрајне фебрилне болести</a:t>
            </a:r>
            <a:r>
              <a:rPr lang="en-GB">
                <a:latin typeface="Arial" charset="0"/>
              </a:rPr>
              <a:t>: уз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опште инфективне симптоме</a:t>
            </a:r>
            <a:r>
              <a:rPr lang="en-GB">
                <a:latin typeface="Arial" charset="0"/>
              </a:rPr>
              <a:t> (температура, главобоља, малаксалост, ..) јављају се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респираторни симптоми</a:t>
            </a:r>
            <a:r>
              <a:rPr lang="en-GB">
                <a:latin typeface="Arial" charset="0"/>
              </a:rPr>
              <a:t> (секреција из носа, гушобоља, кашаљ) или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гастроинтестинални</a:t>
            </a:r>
            <a:r>
              <a:rPr lang="sr-Latn-CS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симптоми</a:t>
            </a:r>
            <a:r>
              <a:rPr lang="en-GB">
                <a:latin typeface="Arial" charset="0"/>
              </a:rPr>
              <a:t> (мучнина, повраћање, бол у трбуху, пролив, ...),</a:t>
            </a:r>
          </a:p>
          <a:p>
            <a:pPr marL="288925" indent="-288925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Нема клиничких знакова инфекције ЦНС-а,</a:t>
            </a:r>
          </a:p>
          <a:p>
            <a:pPr marL="288925" indent="-288925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Болест траје од неколико сати до неколико дана,</a:t>
            </a:r>
          </a:p>
          <a:p>
            <a:pPr marL="288925" indent="-288925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Овај облик болести може да се јави:</a:t>
            </a:r>
          </a:p>
          <a:p>
            <a:pPr marL="687388" lvl="1" indent="-230188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као самостална клиничка манифестација или,</a:t>
            </a:r>
          </a:p>
          <a:p>
            <a:pPr marL="687388" lvl="1" indent="-230188">
              <a:lnSpc>
                <a:spcPct val="11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представља </a:t>
            </a:r>
            <a:r>
              <a:rPr lang="en-GB" i="1">
                <a:latin typeface="Arial" charset="0"/>
              </a:rPr>
              <a:t>прву фазу</a:t>
            </a:r>
            <a:r>
              <a:rPr lang="en-GB">
                <a:latin typeface="Arial" charset="0"/>
              </a:rPr>
              <a:t> болести код потпуно развијене кл. </a:t>
            </a:r>
            <a:r>
              <a:rPr lang="sr-Latn-CS">
                <a:latin typeface="Arial" charset="0"/>
              </a:rPr>
              <a:t>с</a:t>
            </a:r>
            <a:r>
              <a:rPr lang="en-GB">
                <a:latin typeface="Arial" charset="0"/>
              </a:rPr>
              <a:t>лике</a:t>
            </a:r>
            <a:r>
              <a:rPr lang="sr-Latn-CS">
                <a:latin typeface="Arial" charset="0"/>
              </a:rPr>
              <a:t>   </a:t>
            </a:r>
            <a:r>
              <a:rPr lang="en-GB">
                <a:latin typeface="Arial" charset="0"/>
              </a:rPr>
              <a:t> полиомијелитиса (у том случају након ове фазе болести јавља се латентна фаза која траје 4-7 дана).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23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1C407F-546C-4576-8411-B2467722906D}" type="slidenum">
              <a:rPr lang="en-US"/>
              <a:pPr/>
              <a:t>15</a:t>
            </a:fld>
            <a:endParaRPr lang="en-US"/>
          </a:p>
        </p:txBody>
      </p:sp>
      <p:sp>
        <p:nvSpPr>
          <p:cNvPr id="482308" name="Rectangle 4"/>
          <p:cNvSpPr>
            <a:spLocks noChangeArrowheads="1"/>
          </p:cNvSpPr>
          <p:nvPr/>
        </p:nvSpPr>
        <p:spPr bwMode="auto">
          <a:xfrm>
            <a:off x="1085850" y="788988"/>
            <a:ext cx="7451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Clr>
                <a:srgbClr val="FFFF00"/>
              </a:buClr>
              <a:buFontTx/>
              <a:buAutoNum type="alphaUcPeriod" startAt="2"/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  </a:t>
            </a:r>
            <a:r>
              <a:rPr lang="en-GB" b="1" i="1">
                <a:solidFill>
                  <a:srgbClr val="FFFF00"/>
                </a:solidFill>
                <a:latin typeface="Arial" charset="0"/>
              </a:rPr>
              <a:t>Непаралитички облик полиомијелитиса ("morbus major")</a:t>
            </a:r>
          </a:p>
        </p:txBody>
      </p:sp>
      <p:sp>
        <p:nvSpPr>
          <p:cNvPr id="482309" name="Text Box 5"/>
          <p:cNvSpPr txBox="1">
            <a:spLocks noChangeArrowheads="1"/>
          </p:cNvSpPr>
          <p:nvPr/>
        </p:nvSpPr>
        <p:spPr bwMode="auto">
          <a:xfrm>
            <a:off x="974725" y="1847850"/>
            <a:ext cx="8169275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у 0.5-1% свих полиовирусних инфекција (настаје као резултат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инфекције ЦНС-а овим вирусом),</a:t>
            </a:r>
          </a:p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У већине оболелих овај облик болести протиче као самостална болест, а у мањег броја оболелих претходи му морбус минор,</a:t>
            </a:r>
          </a:p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Кл</a:t>
            </a:r>
            <a:r>
              <a:rPr lang="sr-Latn-CS">
                <a:latin typeface="Arial" charset="0"/>
              </a:rPr>
              <a:t>иничка</a:t>
            </a:r>
            <a:r>
              <a:rPr lang="en-GB">
                <a:latin typeface="Arial" charset="0"/>
              </a:rPr>
              <a:t> слика је слична као у абортивног облика болести, с тим што су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симптоми израженији: температура је виша, главобоља интензивнија, уочљива је општа мишићна хипотонија,</a:t>
            </a:r>
          </a:p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Присутни су и менингеални знаци (ригидан врат, кернинг, хиперестезија, фотофобија, ...),</a:t>
            </a:r>
          </a:p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У ликвору: умерена плеоцитоза мононуклеарног типа, блага хиперпротеинорахија,</a:t>
            </a:r>
          </a:p>
          <a:p>
            <a:pPr marL="227013" indent="-227013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Овај облик болести може да се јави као: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самостална болест (траје 3-10 дана) или,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представља "предпаралитички" стадијум паралитичког облика болести (претходи парализама).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68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556236-AD0A-4FAD-87A9-8C8E1A2E52B3}" type="slidenum">
              <a:rPr lang="en-US"/>
              <a:pPr/>
              <a:t>16</a:t>
            </a:fld>
            <a:endParaRPr lang="en-US"/>
          </a:p>
        </p:txBody>
      </p:sp>
      <p:sp>
        <p:nvSpPr>
          <p:cNvPr id="484356" name="Rectangle 2"/>
          <p:cNvSpPr>
            <a:spLocks noChangeArrowheads="1"/>
          </p:cNvSpPr>
          <p:nvPr/>
        </p:nvSpPr>
        <p:spPr bwMode="auto">
          <a:xfrm>
            <a:off x="1119188" y="773113"/>
            <a:ext cx="3990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 algn="just" eaLnBrk="1" hangingPunct="1">
              <a:buFontTx/>
              <a:buAutoNum type="alphaUcPeriod" startAt="3"/>
              <a:tabLst>
                <a:tab pos="228600" algn="l"/>
              </a:tabLst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 i="1">
                <a:solidFill>
                  <a:srgbClr val="FFFF00"/>
                </a:solidFill>
                <a:latin typeface="Arial" charset="0"/>
              </a:rPr>
              <a:t>Паралитички облик болести</a:t>
            </a:r>
          </a:p>
        </p:txBody>
      </p:sp>
      <p:sp>
        <p:nvSpPr>
          <p:cNvPr id="484357" name="Text Box 3"/>
          <p:cNvSpPr txBox="1">
            <a:spLocks noChangeArrowheads="1"/>
          </p:cNvSpPr>
          <p:nvPr/>
        </p:nvSpPr>
        <p:spPr bwMode="auto">
          <a:xfrm>
            <a:off x="896938" y="1857375"/>
            <a:ext cx="79898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у 0.5-1% свих полиовирусних инфекција (настаје као резултат</a:t>
            </a: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деструкције већег броја моторних ћелија у </a:t>
            </a:r>
            <a:r>
              <a:rPr lang="sr-Latn-CS">
                <a:latin typeface="Arial" charset="0"/>
              </a:rPr>
              <a:t>ЦНС-у</a:t>
            </a:r>
            <a:r>
              <a:rPr lang="en-GB">
                <a:latin typeface="Arial" charset="0"/>
              </a:rPr>
              <a:t>),</a:t>
            </a:r>
          </a:p>
          <a:p>
            <a:pPr marL="227013" indent="-227013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У кл</a:t>
            </a:r>
            <a:r>
              <a:rPr lang="sr-Latn-CS">
                <a:latin typeface="Arial" charset="0"/>
              </a:rPr>
              <a:t>иничкој</a:t>
            </a:r>
            <a:r>
              <a:rPr lang="en-GB">
                <a:latin typeface="Arial" charset="0"/>
              </a:rPr>
              <a:t> слици овог облика болести доминирају мишићне одузетости (парализе),</a:t>
            </a:r>
          </a:p>
          <a:p>
            <a:pPr marL="227013" indent="-227013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Најважније карактеристике парализа код полиа:</a:t>
            </a:r>
          </a:p>
          <a:p>
            <a:pPr marL="687388" lvl="1" indent="-230188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парализе не настају ођедном, већ постепено током прва 2 до 3 дана; ретко се јављају после трећег дана болести,</a:t>
            </a:r>
          </a:p>
          <a:p>
            <a:pPr marL="687388" lvl="1" indent="-230188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парализе су млитаве, периферног типа, праћене арефлексијом и 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хипотонијом,</a:t>
            </a:r>
          </a:p>
          <a:p>
            <a:pPr marL="687388" lvl="1" indent="-230188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асиметричне су (нема правила у њиховој дистрибуцији),</a:t>
            </a:r>
          </a:p>
          <a:p>
            <a:pPr marL="687388" lvl="1" indent="-230188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сензибилитет је очуван,</a:t>
            </a:r>
          </a:p>
          <a:p>
            <a:pPr marL="687388" lvl="1" indent="-230188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повлаче се обрнутим редом од оног којим су настајале; у прва 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3 месеца повлачење парализа је нешто брже, а затим постаје све 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спорије; парализе које остану 2 године након прележане болести могу се сматрати трајним,</a:t>
            </a:r>
          </a:p>
          <a:p>
            <a:pPr marL="227013" indent="-227013">
              <a:lnSpc>
                <a:spcPct val="105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Директна последица мишићних парализа је њихова атрофија.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548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7A307E-A030-453B-A8C3-A0ADFBAB6D9B}" type="slidenum">
              <a:rPr lang="en-US"/>
              <a:pPr/>
              <a:t>17</a:t>
            </a:fld>
            <a:endParaRPr lang="en-US"/>
          </a:p>
        </p:txBody>
      </p:sp>
      <p:pic>
        <p:nvPicPr>
          <p:cNvPr id="486404" name="Picture 2" descr="dwe00209g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0" y="412750"/>
            <a:ext cx="48133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6405" name="Rectangle 3"/>
          <p:cNvSpPr>
            <a:spLocks noChangeArrowheads="1"/>
          </p:cNvSpPr>
          <p:nvPr/>
        </p:nvSpPr>
        <p:spPr bwMode="auto">
          <a:xfrm>
            <a:off x="979488" y="1011238"/>
            <a:ext cx="264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i="1">
                <a:solidFill>
                  <a:srgbClr val="FFFF00"/>
                </a:solidFill>
                <a:latin typeface="Arial" charset="0"/>
              </a:rPr>
              <a:t>Мишићне</a:t>
            </a:r>
            <a:r>
              <a:rPr lang="en-GB" i="1">
                <a:solidFill>
                  <a:srgbClr val="FFFF00"/>
                </a:solidFill>
                <a:latin typeface="Arial" charset="0"/>
              </a:rPr>
              <a:t> парализ</a:t>
            </a:r>
            <a:r>
              <a:rPr lang="sr-Latn-CS" i="1">
                <a:solidFill>
                  <a:srgbClr val="FFFF00"/>
                </a:solidFill>
                <a:latin typeface="Arial" charset="0"/>
              </a:rPr>
              <a:t>е</a:t>
            </a:r>
            <a:r>
              <a:rPr lang="en-GB" i="1">
                <a:solidFill>
                  <a:srgbClr val="FFFF00"/>
                </a:solidFill>
                <a:latin typeface="Arial" charset="0"/>
              </a:rPr>
              <a:t> код полиа</a:t>
            </a:r>
            <a:endParaRPr lang="en-US" i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advTm="32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875495-E043-4097-ADA5-3559566BB1F9}" type="slidenum">
              <a:rPr lang="en-US"/>
              <a:pPr/>
              <a:t>18</a:t>
            </a:fld>
            <a:endParaRPr lang="en-US"/>
          </a:p>
        </p:txBody>
      </p:sp>
      <p:pic>
        <p:nvPicPr>
          <p:cNvPr id="488452" name="Picture 2" descr="oldpoliole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463" y="2078038"/>
            <a:ext cx="2270125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8453" name="Picture 3" descr="polio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3263" y="2085975"/>
            <a:ext cx="5637212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8454" name="Text Box 5"/>
          <p:cNvSpPr txBox="1">
            <a:spLocks noChangeArrowheads="1"/>
          </p:cNvSpPr>
          <p:nvPr/>
        </p:nvSpPr>
        <p:spPr bwMode="auto">
          <a:xfrm>
            <a:off x="1166813" y="1065213"/>
            <a:ext cx="3452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Мишићне атрофије код полиа</a:t>
            </a:r>
          </a:p>
        </p:txBody>
      </p:sp>
    </p:spTree>
  </p:cSld>
  <p:clrMapOvr>
    <a:masterClrMapping/>
  </p:clrMapOvr>
  <p:transition advTm="348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8022C-1CA6-4DC4-A024-ADAF0ED58536}" type="slidenum">
              <a:rPr lang="en-US"/>
              <a:pPr/>
              <a:t>19</a:t>
            </a:fld>
            <a:endParaRPr lang="en-US"/>
          </a:p>
        </p:txBody>
      </p:sp>
      <p:pic>
        <p:nvPicPr>
          <p:cNvPr id="490500" name="Picture 2" descr="polio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877888"/>
            <a:ext cx="352425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0501" name="Picture 3" descr="untitle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1827213"/>
            <a:ext cx="47339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0502" name="Text Box 4"/>
          <p:cNvSpPr txBox="1">
            <a:spLocks noChangeArrowheads="1"/>
          </p:cNvSpPr>
          <p:nvPr/>
        </p:nvSpPr>
        <p:spPr bwMode="auto">
          <a:xfrm>
            <a:off x="1166813" y="1004888"/>
            <a:ext cx="3452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Мишићне атрофије код полиа</a:t>
            </a:r>
          </a:p>
        </p:txBody>
      </p:sp>
    </p:spTree>
  </p:cSld>
  <p:clrMapOvr>
    <a:masterClrMapping/>
  </p:clrMapOvr>
  <p:transition advTm="28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D5ED51-4F04-4F7E-852D-E4A5324E5660}" type="slidenum">
              <a:rPr lang="en-US"/>
              <a:pPr/>
              <a:t>2</a:t>
            </a:fld>
            <a:endParaRPr lang="en-US"/>
          </a:p>
        </p:txBody>
      </p:sp>
      <p:sp>
        <p:nvSpPr>
          <p:cNvPr id="455684" name="Rectangle 11"/>
          <p:cNvSpPr>
            <a:spLocks noChangeArrowheads="1"/>
          </p:cNvSpPr>
          <p:nvPr/>
        </p:nvSpPr>
        <p:spPr bwMode="auto">
          <a:xfrm>
            <a:off x="1681163" y="1117600"/>
            <a:ext cx="219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sz="2400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55685" name="Text Box 13"/>
          <p:cNvSpPr txBox="1">
            <a:spLocks noChangeArrowheads="1"/>
          </p:cNvSpPr>
          <p:nvPr/>
        </p:nvSpPr>
        <p:spPr bwMode="auto">
          <a:xfrm>
            <a:off x="1139825" y="2068513"/>
            <a:ext cx="7554913" cy="30400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GB">
                <a:latin typeface="Arial" charset="0"/>
              </a:rPr>
              <a:t>Ентеровирозе представљају групу акутних инфективних болести које узрокују вируси из породице</a:t>
            </a:r>
            <a:r>
              <a:rPr lang="en-GB" i="1">
                <a:latin typeface="Arial" charset="0"/>
              </a:rPr>
              <a:t> Picornaviridae, </a:t>
            </a:r>
            <a:r>
              <a:rPr lang="en-GB">
                <a:latin typeface="Arial" charset="0"/>
              </a:rPr>
              <a:t>а род </a:t>
            </a:r>
            <a:r>
              <a:rPr lang="en-GB" i="1">
                <a:latin typeface="Arial" charset="0"/>
              </a:rPr>
              <a:t>Enteroviraceae</a:t>
            </a:r>
            <a:r>
              <a:rPr lang="en-GB">
                <a:latin typeface="Arial" charset="0"/>
              </a:rPr>
              <a:t>.</a:t>
            </a:r>
          </a:p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GB">
                <a:latin typeface="Arial" charset="0"/>
              </a:rPr>
              <a:t>Клини</a:t>
            </a:r>
            <a:r>
              <a:rPr lang="sr-Latn-CS">
                <a:latin typeface="Arial" charset="0"/>
              </a:rPr>
              <a:t>чки, најчешће протичу асимптоматски, али могу и да се презентују читавим дијапазоном најразноврснијих клиничких манифестација.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775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58B427-DD4D-4BDF-A1A9-4970C3B7DEDE}" type="slidenum">
              <a:rPr lang="en-US"/>
              <a:pPr/>
              <a:t>20</a:t>
            </a:fld>
            <a:endParaRPr lang="en-US"/>
          </a:p>
        </p:txBody>
      </p:sp>
      <p:pic>
        <p:nvPicPr>
          <p:cNvPr id="492548" name="Picture 2" descr="Pedj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2022475"/>
            <a:ext cx="6711950" cy="4232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492549" name="Text Box 3"/>
          <p:cNvSpPr txBox="1">
            <a:spLocks noChangeArrowheads="1"/>
          </p:cNvSpPr>
          <p:nvPr/>
        </p:nvSpPr>
        <p:spPr bwMode="auto">
          <a:xfrm>
            <a:off x="1287463" y="1185863"/>
            <a:ext cx="5821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Варијације клиничког тока полиовирусне инфекције</a:t>
            </a:r>
          </a:p>
        </p:txBody>
      </p:sp>
    </p:spTree>
  </p:cSld>
  <p:clrMapOvr>
    <a:masterClrMapping/>
  </p:clrMapOvr>
  <p:transition advTm="27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0A2741-2375-44F8-A1DC-72B7D8CE3759}" type="slidenum">
              <a:rPr lang="en-US"/>
              <a:pPr/>
              <a:t>21</a:t>
            </a:fld>
            <a:endParaRPr lang="en-US"/>
          </a:p>
        </p:txBody>
      </p:sp>
      <p:sp>
        <p:nvSpPr>
          <p:cNvPr id="494596" name="Rectangle 2"/>
          <p:cNvSpPr>
            <a:spLocks noChangeArrowheads="1"/>
          </p:cNvSpPr>
          <p:nvPr/>
        </p:nvSpPr>
        <p:spPr bwMode="auto">
          <a:xfrm>
            <a:off x="1087438" y="742950"/>
            <a:ext cx="791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Клиничке варијанте паралитичког облика болести</a:t>
            </a:r>
          </a:p>
        </p:txBody>
      </p:sp>
      <p:sp>
        <p:nvSpPr>
          <p:cNvPr id="494597" name="Text Box 3"/>
          <p:cNvSpPr txBox="1">
            <a:spLocks noChangeArrowheads="1"/>
          </p:cNvSpPr>
          <p:nvPr/>
        </p:nvSpPr>
        <p:spPr bwMode="auto">
          <a:xfrm>
            <a:off x="1003300" y="2171700"/>
            <a:ext cx="772001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GB">
                <a:latin typeface="Arial" charset="0"/>
              </a:rPr>
              <a:t>У зависности од локализације и проширености патолошког процеса у ЦНС-у разликујемо више кл. облика (варијанти) паралитичког полиомијелитиса.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GB">
                <a:latin typeface="Arial" charset="0"/>
              </a:rPr>
              <a:t>То су: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AutoNum type="arabicPeriod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Спинални облик,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AutoNum type="arabicPeriod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Високи спинално-цервикални облик,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AutoNum type="arabicPeriod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Булбарни облик,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AutoNum type="arabicPeriod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Енцефалитични облик,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AutoNum type="arabicPeriod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Мешовити облици.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27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E6DA74-0605-42CA-A932-3A96B0737B65}" type="slidenum">
              <a:rPr lang="en-US"/>
              <a:pPr/>
              <a:t>22</a:t>
            </a:fld>
            <a:endParaRPr lang="en-US"/>
          </a:p>
        </p:txBody>
      </p:sp>
      <p:sp>
        <p:nvSpPr>
          <p:cNvPr id="496644" name="Text Box 2"/>
          <p:cNvSpPr txBox="1">
            <a:spLocks noChangeArrowheads="1"/>
          </p:cNvSpPr>
          <p:nvPr/>
        </p:nvSpPr>
        <p:spPr bwMode="auto">
          <a:xfrm>
            <a:off x="881063" y="1336675"/>
            <a:ext cx="80359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  <a:buFontTx/>
              <a:buAutoNum type="arabicPeriod"/>
            </a:pPr>
            <a:r>
              <a:rPr lang="sr-Latn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Спинални облик</a:t>
            </a:r>
            <a:endParaRPr lang="sr-Latn-CS" b="1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20000"/>
              </a:lnSpc>
            </a:pP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687388" lvl="1" indent="-28416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Најчешћи облик паралитичког полиомијелитиса (50-90%),</a:t>
            </a:r>
          </a:p>
          <a:p>
            <a:pPr marL="687388" lvl="1" indent="-28416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Карактерише се одузетошћу екстремитета (најчешће доњих),</a:t>
            </a:r>
          </a:p>
          <a:p>
            <a:pPr marL="687388" lvl="1" indent="-28416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Живот болесника по правилу није угрожен.</a:t>
            </a:r>
            <a:endParaRPr lang="sr-Latn-CS">
              <a:latin typeface="Arial" charset="0"/>
            </a:endParaRPr>
          </a:p>
          <a:p>
            <a:pPr marL="687388" lvl="1" indent="-284163">
              <a:lnSpc>
                <a:spcPct val="12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b="1" u="sng">
              <a:latin typeface="Arial" charset="0"/>
            </a:endParaRPr>
          </a:p>
          <a:p>
            <a:pPr marL="227013" indent="-227013">
              <a:lnSpc>
                <a:spcPct val="120000"/>
              </a:lnSpc>
              <a:buFontTx/>
              <a:buAutoNum type="arabicPeriod" startAt="2"/>
            </a:pPr>
            <a:r>
              <a:rPr lang="sr-Latn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Високи спинално-цервикални облик</a:t>
            </a:r>
            <a:endParaRPr lang="sr-Latn-CS" b="1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20000"/>
              </a:lnSpc>
            </a:pP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код локализације патолошког процеса у цервикалном делу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кичмене мождине,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Кл</a:t>
            </a:r>
            <a:r>
              <a:rPr lang="sr-Latn-CS">
                <a:latin typeface="Arial" charset="0"/>
              </a:rPr>
              <a:t>инички</a:t>
            </a:r>
            <a:r>
              <a:rPr lang="en-GB">
                <a:latin typeface="Arial" charset="0"/>
              </a:rPr>
              <a:t> се карактерише парализом дисајне мускулатуре (у првом реду дијафрагме) што доводи до ARI (периферни тип АРИ, "суви облик" АРИ),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Живот болесника угрожен.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31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E2465-A4F8-4EDC-B712-51C2C9B7B9A3}" type="slidenum">
              <a:rPr lang="en-US"/>
              <a:pPr/>
              <a:t>23</a:t>
            </a:fld>
            <a:endParaRPr lang="en-US"/>
          </a:p>
        </p:txBody>
      </p:sp>
      <p:sp>
        <p:nvSpPr>
          <p:cNvPr id="498692" name="Text Box 2"/>
          <p:cNvSpPr txBox="1">
            <a:spLocks noChangeArrowheads="1"/>
          </p:cNvSpPr>
          <p:nvPr/>
        </p:nvSpPr>
        <p:spPr bwMode="auto">
          <a:xfrm>
            <a:off x="869950" y="977900"/>
            <a:ext cx="802005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buFontTx/>
              <a:buAutoNum type="arabicPeriod" startAt="3"/>
            </a:pPr>
            <a:r>
              <a:rPr lang="sr-Latn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Булбарни облик</a:t>
            </a:r>
          </a:p>
          <a:p>
            <a:pPr marL="227013" indent="-227013">
              <a:lnSpc>
                <a:spcPct val="140000"/>
              </a:lnSpc>
            </a:pPr>
            <a:endParaRPr lang="sr-Latn-CS">
              <a:latin typeface="Arial" charset="0"/>
            </a:endParaRP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Најтежи облик болести,</a:t>
            </a: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Јавља се код локализације патолошког процеса у продуженој мождини, понсу или мезенцефалну (оштећење једара кранијалних нерава),</a:t>
            </a: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Кл</a:t>
            </a:r>
            <a:r>
              <a:rPr lang="sr-Latn-CS">
                <a:latin typeface="Arial" charset="0"/>
              </a:rPr>
              <a:t>линичка</a:t>
            </a:r>
            <a:r>
              <a:rPr lang="en-GB">
                <a:latin typeface="Arial" charset="0"/>
              </a:rPr>
              <a:t> слика зависи од захваћености појединих структура у можданом стаблу:</a:t>
            </a:r>
          </a:p>
        </p:txBody>
      </p:sp>
      <p:sp>
        <p:nvSpPr>
          <p:cNvPr id="498693" name="Text Box 3"/>
          <p:cNvSpPr txBox="1">
            <a:spLocks noChangeArrowheads="1"/>
          </p:cNvSpPr>
          <p:nvPr/>
        </p:nvSpPr>
        <p:spPr bwMode="auto">
          <a:xfrm>
            <a:off x="1651000" y="4121150"/>
            <a:ext cx="727075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уколико су захваћени " центри за дисање" у продуженој мождини настаће АРИ (централни тип АРИ),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уколико дође до изоловане афекције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горње групе кранијалних нерава</a:t>
            </a:r>
            <a:r>
              <a:rPr lang="en-GB">
                <a:latin typeface="Arial" charset="0"/>
              </a:rPr>
              <a:t> (III, V, VI, VII и VIII) живот није угрожен,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уколико дође до афекције </a:t>
            </a:r>
            <a:r>
              <a:rPr lang="en-GB">
                <a:solidFill>
                  <a:srgbClr val="FFFF00"/>
                </a:solidFill>
                <a:latin typeface="Arial" charset="0"/>
              </a:rPr>
              <a:t>доње групе кранијалних нерава</a:t>
            </a:r>
            <a:r>
              <a:rPr lang="en-GB">
                <a:latin typeface="Arial" charset="0"/>
              </a:rPr>
              <a:t> (IX, X, XI</a:t>
            </a:r>
            <a:r>
              <a:rPr lang="sr-Latn-CS">
                <a:latin typeface="Arial" charset="0"/>
              </a:rPr>
              <a:t>,</a:t>
            </a:r>
            <a:r>
              <a:rPr lang="en-GB">
                <a:latin typeface="Arial" charset="0"/>
              </a:rPr>
              <a:t> XII), прогноза је озбиљнија ("влажни" облик АРИ).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248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FF2B1-5737-4A3C-AAB4-5598ECAB2F13}" type="slidenum">
              <a:rPr lang="en-US"/>
              <a:pPr/>
              <a:t>24</a:t>
            </a:fld>
            <a:endParaRPr lang="en-US"/>
          </a:p>
        </p:txBody>
      </p:sp>
      <p:sp>
        <p:nvSpPr>
          <p:cNvPr id="500740" name="Text Box 2"/>
          <p:cNvSpPr txBox="1">
            <a:spLocks noChangeArrowheads="1"/>
          </p:cNvSpPr>
          <p:nvPr/>
        </p:nvSpPr>
        <p:spPr bwMode="auto">
          <a:xfrm>
            <a:off x="1139825" y="1109663"/>
            <a:ext cx="778033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buFontTx/>
              <a:buAutoNum type="arabicPeriod" startAt="4"/>
            </a:pPr>
            <a:r>
              <a:rPr lang="sr-Latn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Енцефалитични облик (полиоенцефалитис)</a:t>
            </a: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40000"/>
              </a:lnSpc>
            </a:pPr>
            <a:endParaRPr lang="sr-Latn-CS">
              <a:latin typeface="Arial" charset="0"/>
            </a:endParaRP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</a:t>
            </a:r>
            <a:r>
              <a:rPr lang="en-GB">
                <a:latin typeface="Arial" charset="0"/>
              </a:rPr>
              <a:t>л</a:t>
            </a:r>
            <a:r>
              <a:rPr lang="sr-Latn-CS">
                <a:latin typeface="Arial" charset="0"/>
              </a:rPr>
              <a:t>инички</a:t>
            </a:r>
            <a:r>
              <a:rPr lang="en-GB">
                <a:latin typeface="Arial" charset="0"/>
              </a:rPr>
              <a:t> се манифестује високом температуром, конвулзијама и</a:t>
            </a:r>
            <a:br>
              <a:rPr lang="sr-Latn-CS">
                <a:latin typeface="Arial" charset="0"/>
              </a:rPr>
            </a:br>
            <a:r>
              <a:rPr lang="sr-Latn-CS">
                <a:latin typeface="Arial" charset="0"/>
              </a:rPr>
              <a:t>п</a:t>
            </a:r>
            <a:r>
              <a:rPr lang="en-GB">
                <a:latin typeface="Arial" charset="0"/>
              </a:rPr>
              <a:t>оремећајем свести.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40000"/>
              </a:lnSpc>
            </a:pPr>
            <a:endParaRPr lang="en-GB" b="1" u="sng">
              <a:latin typeface="Arial" charset="0"/>
            </a:endParaRPr>
          </a:p>
          <a:p>
            <a:pPr marL="227013" indent="-227013">
              <a:lnSpc>
                <a:spcPct val="140000"/>
              </a:lnSpc>
              <a:buFontTx/>
              <a:buAutoNum type="arabicPeriod" startAt="5"/>
            </a:pPr>
            <a:r>
              <a:rPr lang="sr-Latn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b="1">
                <a:solidFill>
                  <a:srgbClr val="FFFF00"/>
                </a:solidFill>
                <a:latin typeface="Arial" charset="0"/>
              </a:rPr>
              <a:t>Мешовити облици</a:t>
            </a: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40000"/>
              </a:lnSpc>
            </a:pP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Спинобулбарни облик,</a:t>
            </a: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Булбоенцефалититисни облик,</a:t>
            </a:r>
          </a:p>
          <a:p>
            <a:pPr marL="227013" indent="-227013">
              <a:lnSpc>
                <a:spcPct val="14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Спинобулбоенцефалитисни облик.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30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09632-BEC7-435A-A40E-B01CA27B2035}" type="slidenum">
              <a:rPr lang="en-US"/>
              <a:pPr/>
              <a:t>25</a:t>
            </a:fld>
            <a:endParaRPr lang="en-US"/>
          </a:p>
        </p:txBody>
      </p:sp>
      <p:sp>
        <p:nvSpPr>
          <p:cNvPr id="502788" name="Rectangle 2"/>
          <p:cNvSpPr>
            <a:spLocks noChangeArrowheads="1"/>
          </p:cNvSpPr>
          <p:nvPr/>
        </p:nvSpPr>
        <p:spPr bwMode="auto">
          <a:xfrm>
            <a:off x="1481138" y="803275"/>
            <a:ext cx="2365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Компликације</a:t>
            </a:r>
          </a:p>
        </p:txBody>
      </p:sp>
      <p:sp>
        <p:nvSpPr>
          <p:cNvPr id="502789" name="Text Box 3"/>
          <p:cNvSpPr txBox="1">
            <a:spLocks noChangeArrowheads="1"/>
          </p:cNvSpPr>
          <p:nvPr/>
        </p:nvSpPr>
        <p:spPr bwMode="auto">
          <a:xfrm>
            <a:off x="1349375" y="2068513"/>
            <a:ext cx="5770563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акутна респираторна инсуфицијенција,</a:t>
            </a:r>
          </a:p>
          <a:p>
            <a:pPr>
              <a:lnSpc>
                <a:spcPct val="16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аспирационе пнеумоније,</a:t>
            </a:r>
          </a:p>
          <a:p>
            <a:pPr>
              <a:lnSpc>
                <a:spcPct val="16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миокардитис,</a:t>
            </a:r>
          </a:p>
          <a:p>
            <a:pPr>
              <a:lnSpc>
                <a:spcPct val="16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паралитички илеус,</a:t>
            </a:r>
          </a:p>
          <a:p>
            <a:pPr>
              <a:lnSpc>
                <a:spcPct val="16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дилатација желуца.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60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EAA2A1-607C-465F-A4BE-A57E5139B9A4}" type="slidenum">
              <a:rPr lang="en-US"/>
              <a:pPr/>
              <a:t>26</a:t>
            </a:fld>
            <a:endParaRPr lang="en-US"/>
          </a:p>
        </p:txBody>
      </p:sp>
      <p:sp>
        <p:nvSpPr>
          <p:cNvPr id="504836" name="Rectangle 2"/>
          <p:cNvSpPr>
            <a:spLocks noChangeArrowheads="1"/>
          </p:cNvSpPr>
          <p:nvPr/>
        </p:nvSpPr>
        <p:spPr bwMode="auto">
          <a:xfrm>
            <a:off x="1241425" y="247650"/>
            <a:ext cx="1839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04837" name="Rectangle 3"/>
          <p:cNvSpPr>
            <a:spLocks noChangeArrowheads="1"/>
          </p:cNvSpPr>
          <p:nvPr/>
        </p:nvSpPr>
        <p:spPr bwMode="auto">
          <a:xfrm>
            <a:off x="1162050" y="873125"/>
            <a:ext cx="50831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27013" indent="-227013">
              <a:buClr>
                <a:srgbClr val="FFFF00"/>
              </a:buClr>
              <a:buFont typeface="Wingdings" pitchFamily="2" charset="2"/>
              <a:buChar char="Ø"/>
              <a:tabLst>
                <a:tab pos="53975" algn="l"/>
                <a:tab pos="457200" algn="l"/>
              </a:tabLst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Клиничка слика,</a:t>
            </a:r>
            <a:endParaRPr lang="en-US">
              <a:latin typeface="Arial" charset="0"/>
            </a:endParaRPr>
          </a:p>
          <a:p>
            <a:pPr marL="227013" indent="-227013">
              <a:buClr>
                <a:srgbClr val="FFFF00"/>
              </a:buClr>
              <a:buFont typeface="Wingdings" pitchFamily="2" charset="2"/>
              <a:buChar char="Ø"/>
              <a:tabLst>
                <a:tab pos="53975" algn="l"/>
                <a:tab pos="457200" algn="l"/>
              </a:tabLst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Епидемиолошки подаци,</a:t>
            </a:r>
            <a:endParaRPr lang="en-US">
              <a:latin typeface="Arial" charset="0"/>
            </a:endParaRPr>
          </a:p>
          <a:p>
            <a:pPr marL="227013" indent="-227013">
              <a:buClr>
                <a:srgbClr val="FFFF00"/>
              </a:buClr>
              <a:buFont typeface="Wingdings" pitchFamily="2" charset="2"/>
              <a:buChar char="Ø"/>
              <a:tabLst>
                <a:tab pos="53975" algn="l"/>
                <a:tab pos="457200" algn="l"/>
              </a:tabLst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Вирусолошка и серолошка испитивања.</a:t>
            </a:r>
          </a:p>
        </p:txBody>
      </p:sp>
      <p:sp>
        <p:nvSpPr>
          <p:cNvPr id="504838" name="Text Box 4"/>
          <p:cNvSpPr txBox="1">
            <a:spLocks noChangeArrowheads="1"/>
          </p:cNvSpPr>
          <p:nvPr/>
        </p:nvSpPr>
        <p:spPr bwMode="auto">
          <a:xfrm>
            <a:off x="1633538" y="1947863"/>
            <a:ext cx="7367587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Вирусолошка дијагноза (изолација вируса култивисањем)</a:t>
            </a:r>
            <a:endParaRPr lang="en-GB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1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Полиовирус се може изоловати из:</a:t>
            </a:r>
            <a:endParaRPr lang="sr-Latn-CS">
              <a:latin typeface="Arial" charset="0"/>
            </a:endParaRPr>
          </a:p>
          <a:p>
            <a:pPr>
              <a:lnSpc>
                <a:spcPct val="11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>
              <a:latin typeface="Arial" charset="0"/>
            </a:endParaRP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назофарингеалног секрета до 12 дана болести,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крви до 7 дана болести,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ликвора између 6 и 14 дана болести,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фецеса и до 4 месеца од почетка болести.</a:t>
            </a:r>
            <a:endParaRPr lang="en-GB" b="1" i="1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sr-Latn-CS" b="1" i="1">
              <a:latin typeface="Arial" charset="0"/>
            </a:endParaRPr>
          </a:p>
          <a:p>
            <a:pPr>
              <a:lnSpc>
                <a:spcPct val="110000"/>
              </a:lnSpc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Серолошка дијагноза</a:t>
            </a:r>
            <a:endParaRPr lang="en-GB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TN, RVK,</a:t>
            </a:r>
          </a:p>
          <a:p>
            <a:pPr marL="687388" lvl="1" indent="-230188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GB">
                <a:latin typeface="Arial" charset="0"/>
              </a:rPr>
              <a:t>четвороструки пораст титра антитела на полиовирус у другом узорку серума је сигнификантан.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48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7D8DA-F6E2-4B4F-AB87-FF2F2B6E33A4}" type="slidenum">
              <a:rPr lang="en-US"/>
              <a:pPr/>
              <a:t>27</a:t>
            </a:fld>
            <a:endParaRPr lang="en-US"/>
          </a:p>
        </p:txBody>
      </p:sp>
      <p:sp>
        <p:nvSpPr>
          <p:cNvPr id="506884" name="Rectangle 2"/>
          <p:cNvSpPr>
            <a:spLocks noChangeArrowheads="1"/>
          </p:cNvSpPr>
          <p:nvPr/>
        </p:nvSpPr>
        <p:spPr bwMode="auto">
          <a:xfrm>
            <a:off x="1057275" y="458788"/>
            <a:ext cx="1722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06885" name="Text Box 3"/>
          <p:cNvSpPr txBox="1">
            <a:spLocks noChangeArrowheads="1"/>
          </p:cNvSpPr>
          <p:nvPr/>
        </p:nvSpPr>
        <p:spPr bwMode="auto">
          <a:xfrm>
            <a:off x="920750" y="1222375"/>
            <a:ext cx="796925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AutoNum type="alphaUcPeriod"/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Општи принципи терапије </a:t>
            </a:r>
            <a:endParaRPr lang="sr-Latn-CS" b="1" i="1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AutoNum type="alphaUcPeriod"/>
            </a:pP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Мировање на тврдој подлози и стављање одузетих екстремитета у 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одговарајући физиолошки положај (ради превенције контрактура),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Симптоматска терапија (антипиретика, аналгетика, седатива, </a:t>
            </a:r>
            <a:br>
              <a:rPr lang="en-GB">
                <a:latin typeface="Arial" charset="0"/>
              </a:rPr>
            </a:br>
            <a:r>
              <a:rPr lang="en-GB">
                <a:latin typeface="Arial" charset="0"/>
              </a:rPr>
              <a:t>витамина, ..),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Адекватна хидрација болесника.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30000"/>
              </a:lnSpc>
            </a:pPr>
            <a:endParaRPr lang="en-GB" b="1" i="1">
              <a:latin typeface="Arial" charset="0"/>
            </a:endParaRPr>
          </a:p>
          <a:p>
            <a:pPr marL="227013" indent="-227013">
              <a:lnSpc>
                <a:spcPct val="130000"/>
              </a:lnSpc>
              <a:buFontTx/>
              <a:buAutoNum type="alphaUcPeriod" startAt="2"/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Лечење болесника са респираторном инсуфицијенцијом </a:t>
            </a: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30000"/>
              </a:lnSpc>
            </a:pP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спроводи се у тзв. центрима за респираторну реанимацију (гасне анализе, положајна дренажа, трахеотомија, вештачка вентилација), исхрана се спроводи преко назогастричне сонде (висококалорична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миксирана храна).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31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E5C4EE-8AF2-4F69-ADB9-6675C7B3A0E6}" type="slidenum">
              <a:rPr lang="en-US"/>
              <a:pPr/>
              <a:t>28</a:t>
            </a:fld>
            <a:endParaRPr lang="en-US"/>
          </a:p>
        </p:txBody>
      </p:sp>
      <p:sp>
        <p:nvSpPr>
          <p:cNvPr id="508932" name="Rectangle 2"/>
          <p:cNvSpPr>
            <a:spLocks noChangeArrowheads="1"/>
          </p:cNvSpPr>
          <p:nvPr/>
        </p:nvSpPr>
        <p:spPr bwMode="auto">
          <a:xfrm>
            <a:off x="1606550" y="968375"/>
            <a:ext cx="3268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Имунитет и заштита</a:t>
            </a:r>
          </a:p>
        </p:txBody>
      </p:sp>
      <p:sp>
        <p:nvSpPr>
          <p:cNvPr id="508933" name="Text Box 3"/>
          <p:cNvSpPr txBox="1">
            <a:spLocks noChangeArrowheads="1"/>
          </p:cNvSpPr>
          <p:nvPr/>
        </p:nvSpPr>
        <p:spPr bwMode="auto">
          <a:xfrm>
            <a:off x="1111250" y="1844675"/>
            <a:ext cx="74199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Прележана болест оставља трајан, тип-специфичан имунитет,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Постоје мртва и жива вакцина.</a:t>
            </a:r>
            <a:endParaRPr lang="en-US">
              <a:latin typeface="Arial" charset="0"/>
            </a:endParaRPr>
          </a:p>
        </p:txBody>
      </p:sp>
      <p:pic>
        <p:nvPicPr>
          <p:cNvPr id="508934" name="Picture 4" descr="albertsab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3650" y="3021013"/>
            <a:ext cx="240665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8935" name="Picture 5" descr="sal0-06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1950" y="3035300"/>
            <a:ext cx="4384675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8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32DDE5-30CA-4327-9835-8871FBDDBCC6}" type="slidenum">
              <a:rPr lang="en-US"/>
              <a:pPr/>
              <a:t>29</a:t>
            </a:fld>
            <a:endParaRPr lang="en-US"/>
          </a:p>
        </p:txBody>
      </p:sp>
      <p:graphicFrame>
        <p:nvGraphicFramePr>
          <p:cNvPr id="510979" name="Object 3"/>
          <p:cNvGraphicFramePr>
            <a:graphicFrameLocks noChangeAspect="1"/>
          </p:cNvGraphicFramePr>
          <p:nvPr/>
        </p:nvGraphicFramePr>
        <p:xfrm>
          <a:off x="2714625" y="2878138"/>
          <a:ext cx="3760788" cy="360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979" name="Designer Drawing" r:id="rId3" imgW="2819400" imgH="2705100" progId="Designer.Drawing.6">
                  <p:embed/>
                </p:oleObj>
              </mc:Choice>
              <mc:Fallback>
                <p:oleObj name="Designer Drawing" r:id="rId3" imgW="2819400" imgH="2705100" progId="Designer.Drawing.6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2878138"/>
                        <a:ext cx="3760788" cy="360838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0980" name="Text Box 4"/>
          <p:cNvSpPr txBox="1">
            <a:spLocks noChangeArrowheads="1"/>
          </p:cNvSpPr>
          <p:nvPr/>
        </p:nvSpPr>
        <p:spPr bwMode="auto">
          <a:xfrm>
            <a:off x="930275" y="1851025"/>
            <a:ext cx="807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latin typeface="Arial" charset="0"/>
              </a:rPr>
              <a:t>Ентеровируси узрокују читав низ клиничких манифестација од најблажих, бенигних, до на</a:t>
            </a:r>
            <a:r>
              <a:rPr lang="en-US">
                <a:latin typeface="Arial" charset="0"/>
              </a:rPr>
              <a:t>j</a:t>
            </a:r>
            <a:r>
              <a:rPr lang="sr-Cyrl-CS">
                <a:latin typeface="Arial" charset="0"/>
              </a:rPr>
              <a:t>тежих облика боле</a:t>
            </a:r>
            <a:r>
              <a:rPr lang="en-US">
                <a:latin typeface="Arial" charset="0"/>
              </a:rPr>
              <a:t>с</a:t>
            </a:r>
            <a:r>
              <a:rPr lang="sr-Cyrl-CS">
                <a:latin typeface="Arial" charset="0"/>
              </a:rPr>
              <a:t>ти који се завршавају смрћу.</a:t>
            </a:r>
          </a:p>
        </p:txBody>
      </p:sp>
      <p:sp>
        <p:nvSpPr>
          <p:cNvPr id="510981" name="Rectangle 5"/>
          <p:cNvSpPr>
            <a:spLocks noChangeArrowheads="1"/>
          </p:cNvSpPr>
          <p:nvPr/>
        </p:nvSpPr>
        <p:spPr bwMode="auto">
          <a:xfrm>
            <a:off x="1176338" y="496888"/>
            <a:ext cx="6754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400" b="1">
                <a:solidFill>
                  <a:srgbClr val="FFFF00"/>
                </a:solidFill>
                <a:latin typeface="Comic Sans MS" pitchFamily="66" charset="0"/>
              </a:rPr>
              <a:t>Клиничке манифестације ентеровирусних инфекција</a:t>
            </a:r>
          </a:p>
        </p:txBody>
      </p:sp>
    </p:spTree>
  </p:cSld>
  <p:clrMapOvr>
    <a:masterClrMapping/>
  </p:clrMapOvr>
  <p:transition advTm="1008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903E8C-E58A-4493-B183-D5B5DDD5B652}" type="slidenum">
              <a:rPr lang="en-US"/>
              <a:pPr/>
              <a:t>3</a:t>
            </a:fld>
            <a:endParaRPr lang="en-US"/>
          </a:p>
        </p:txBody>
      </p:sp>
      <p:sp>
        <p:nvSpPr>
          <p:cNvPr id="457732" name="Rectangle 6"/>
          <p:cNvSpPr>
            <a:spLocks noChangeArrowheads="1"/>
          </p:cNvSpPr>
          <p:nvPr/>
        </p:nvSpPr>
        <p:spPr bwMode="auto">
          <a:xfrm>
            <a:off x="1536700" y="908050"/>
            <a:ext cx="189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457733" name="Text Box 7"/>
          <p:cNvSpPr txBox="1">
            <a:spLocks noChangeArrowheads="1"/>
          </p:cNvSpPr>
          <p:nvPr/>
        </p:nvSpPr>
        <p:spPr bwMode="auto">
          <a:xfrm>
            <a:off x="1276350" y="1947863"/>
            <a:ext cx="58896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30000"/>
              </a:spcBef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Ентеровируси:</a:t>
            </a:r>
            <a:endParaRPr lang="sr-Latn-CS" b="1" i="1">
              <a:solidFill>
                <a:srgbClr val="FFFF00"/>
              </a:solidFill>
              <a:latin typeface="Arial" charset="0"/>
            </a:endParaRPr>
          </a:p>
          <a:p>
            <a:pPr marL="342900" indent="-342900">
              <a:lnSpc>
                <a:spcPct val="140000"/>
              </a:lnSpc>
              <a:spcBef>
                <a:spcPct val="30000"/>
              </a:spcBef>
            </a:pP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poliovirusi (1, 2, 3),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 i="1">
                <a:latin typeface="Arial" charset="0"/>
              </a:rPr>
              <a:t>coxackie</a:t>
            </a:r>
            <a:r>
              <a:rPr lang="en-GB">
                <a:latin typeface="Arial" charset="0"/>
              </a:rPr>
              <a:t> вируси А(24) и Б(6),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 i="1">
                <a:latin typeface="Arial" charset="0"/>
              </a:rPr>
              <a:t>echo</a:t>
            </a:r>
            <a:r>
              <a:rPr lang="en-GB">
                <a:latin typeface="Arial" charset="0"/>
              </a:rPr>
              <a:t> вируси (32),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новооткривени ентеровируси (68, 70, 71),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вирус хепатитиса 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833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D1F8AE-11C8-40F3-BE27-8862D25D0C30}" type="slidenum">
              <a:rPr lang="en-US"/>
              <a:pPr/>
              <a:t>30</a:t>
            </a:fld>
            <a:endParaRPr lang="en-US"/>
          </a:p>
        </p:txBody>
      </p:sp>
      <p:sp>
        <p:nvSpPr>
          <p:cNvPr id="76" name="Footer Placeholder 2"/>
          <p:cNvSpPr txBox="1">
            <a:spLocks noGrp="1"/>
          </p:cNvSpPr>
          <p:nvPr/>
        </p:nvSpPr>
        <p:spPr bwMode="auto">
          <a:xfrm>
            <a:off x="2627313" y="6400800"/>
            <a:ext cx="489585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Infektivne bolesti  -  Prof. dr Predrag Čanović</a:t>
            </a:r>
          </a:p>
        </p:txBody>
      </p:sp>
      <p:sp>
        <p:nvSpPr>
          <p:cNvPr id="77" name="Slide Number Placeholder 3"/>
          <p:cNvSpPr txBox="1">
            <a:spLocks noGrp="1"/>
          </p:cNvSpPr>
          <p:nvPr/>
        </p:nvSpPr>
        <p:spPr bwMode="auto">
          <a:xfrm>
            <a:off x="8201025" y="6400800"/>
            <a:ext cx="9429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F822BEA1-2C4C-4B8B-B826-CCA114BD8DE3}" type="slidenum">
              <a:rPr lang="en-US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eaLnBrk="1" hangingPunct="1">
                <a:defRPr/>
              </a:pPr>
              <a:t>30</a:t>
            </a:fld>
            <a:endParaRPr lang="en-US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aphicFrame>
        <p:nvGraphicFramePr>
          <p:cNvPr id="505162" name="Group 330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8002"/>
        </p:xfrm>
        <a:graphic>
          <a:graphicData uri="http://schemas.openxmlformats.org/drawingml/2006/table">
            <a:tbl>
              <a:tblPr/>
              <a:tblGrid>
                <a:gridCol w="2652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3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Coxsackievirusi grupe A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Coxsackievirusi grupe B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Echovirusi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(1-11, 14, 16-18, 22, 24)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 (1-6)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 (svi osim: 24, 26, 29, 32)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(2, 5, 6, 7, 9)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(1-3, 5, 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(2-4, 6, 7, 9, 11, 14, 17-19, 25)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(4, 6, 7, 9, 11, 14,21)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(1-6)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(1-4, 6, 7, 9, 11, 14, 16, 18, 19, 30)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Herpangina (2-6, 8, 10, 22)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Vezikulostomatitis s osipom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(5, 7, 9, 10,16)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Limfonodularni faringitis (10)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Epidemični konju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ktivitis (24)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 (2, 4, 5, 9, 16)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 (1, 3, 4, 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(9, 16, 1-8, 11, 14, 18, 19, 25, 30, 32,33)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(6, 9, 11, 14, 19, 31)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Dečji proliv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Dečji proliv (11, 14, 18)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 bolesnika s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agamaglobulinemijom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bolesnika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agamaglobulinemijom (3)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 bolesnika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agamaglobulinemijom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(2, 3, 5, 9, 11, 19, 24, 25, 30, 33)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3744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F77CB1-634E-4733-A58B-5E1CB48C3F0C}" type="slidenum">
              <a:rPr lang="en-US"/>
              <a:pPr/>
              <a:t>31</a:t>
            </a:fld>
            <a:endParaRPr lang="en-US"/>
          </a:p>
        </p:txBody>
      </p:sp>
      <p:sp>
        <p:nvSpPr>
          <p:cNvPr id="515074" name="Text Box 2"/>
          <p:cNvSpPr txBox="1">
            <a:spLocks noChangeArrowheads="1"/>
          </p:cNvSpPr>
          <p:nvPr/>
        </p:nvSpPr>
        <p:spPr bwMode="auto">
          <a:xfrm>
            <a:off x="1000125" y="1985963"/>
            <a:ext cx="59436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(4, 6, 9, 11, 16 i 30),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ентеровируси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70</a:t>
            </a:r>
            <a:r>
              <a:rPr lang="sr-Latn-CS">
                <a:latin typeface="Arial" charset="0"/>
              </a:rPr>
              <a:t>, 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sr-Latn-C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v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80% вирусних менингитиса узрокују ентеровируси.</a:t>
            </a:r>
          </a:p>
        </p:txBody>
      </p:sp>
      <p:sp>
        <p:nvSpPr>
          <p:cNvPr id="515075" name="Rectangle 3"/>
          <p:cNvSpPr>
            <a:spLocks noChangeArrowheads="1"/>
          </p:cNvSpPr>
          <p:nvPr/>
        </p:nvSpPr>
        <p:spPr bwMode="auto">
          <a:xfrm>
            <a:off x="1417638" y="320675"/>
            <a:ext cx="38036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Серозни менингитис</a:t>
            </a:r>
          </a:p>
        </p:txBody>
      </p:sp>
      <p:sp>
        <p:nvSpPr>
          <p:cNvPr id="515076" name="Rectangle 4"/>
          <p:cNvSpPr>
            <a:spLocks noChangeArrowheads="1"/>
          </p:cNvSpPr>
          <p:nvPr/>
        </p:nvSpPr>
        <p:spPr bwMode="auto">
          <a:xfrm>
            <a:off x="1317625" y="1317625"/>
            <a:ext cx="146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000" i="1">
                <a:solidFill>
                  <a:srgbClr val="FFFF00"/>
                </a:solidFill>
                <a:latin typeface="Comic Sans MS" pitchFamily="66" charset="0"/>
              </a:rPr>
              <a:t>Etiologija:</a:t>
            </a:r>
            <a:r>
              <a:rPr lang="sr-Latn-CS" sz="200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 advTm="1625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C780EF-7E3A-4042-B0BB-A79B86EFC971}" type="slidenum">
              <a:rPr lang="en-US"/>
              <a:pPr/>
              <a:t>32</a:t>
            </a:fld>
            <a:endParaRPr lang="en-US"/>
          </a:p>
        </p:txBody>
      </p:sp>
      <p:sp>
        <p:nvSpPr>
          <p:cNvPr id="517122" name="Text Box 2"/>
          <p:cNvSpPr txBox="1">
            <a:spLocks noChangeArrowheads="1"/>
          </p:cNvSpPr>
          <p:nvPr/>
        </p:nvSpPr>
        <p:spPr bwMode="auto">
          <a:xfrm>
            <a:off x="985838" y="1898650"/>
            <a:ext cx="797560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температура, главобоља, повраћање, менингеални знаци (слабо изражени),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понекад болест може имати бифазни ток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 5-10% случајева може доћи до прогресије симптома (губитак свести,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летаргија и кома).</a:t>
            </a:r>
          </a:p>
        </p:txBody>
      </p:sp>
      <p:sp>
        <p:nvSpPr>
          <p:cNvPr id="517123" name="Rectangle 3"/>
          <p:cNvSpPr>
            <a:spLocks noChangeArrowheads="1"/>
          </p:cNvSpPr>
          <p:nvPr/>
        </p:nvSpPr>
        <p:spPr bwMode="auto">
          <a:xfrm>
            <a:off x="1266825" y="1212850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17124" name="Rectangle 4"/>
          <p:cNvSpPr>
            <a:spLocks noChangeArrowheads="1"/>
          </p:cNvSpPr>
          <p:nvPr/>
        </p:nvSpPr>
        <p:spPr bwMode="auto">
          <a:xfrm>
            <a:off x="1303338" y="4257675"/>
            <a:ext cx="2247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Ликворски налаз</a:t>
            </a:r>
          </a:p>
        </p:txBody>
      </p:sp>
      <p:sp>
        <p:nvSpPr>
          <p:cNvPr id="517125" name="Text Box 5"/>
          <p:cNvSpPr txBox="1">
            <a:spLocks noChangeArrowheads="1"/>
          </p:cNvSpPr>
          <p:nvPr/>
        </p:nvSpPr>
        <p:spPr bwMode="auto">
          <a:xfrm>
            <a:off x="984250" y="4854575"/>
            <a:ext cx="75692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плеоцитоза мононуклераног типа (100-1000 лимфоцита у mm</a:t>
            </a:r>
            <a:r>
              <a:rPr lang="sr-Latn-CS" baseline="30000">
                <a:latin typeface="Arial" charset="0"/>
              </a:rPr>
              <a:t>3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гликорахија нормална,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протеинорахија умерено повишена.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63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E2152-8A3E-4580-AF12-3BDFEF3D9736}" type="slidenum">
              <a:rPr lang="en-US"/>
              <a:pPr/>
              <a:t>33</a:t>
            </a:fld>
            <a:endParaRPr lang="en-US"/>
          </a:p>
        </p:txBody>
      </p:sp>
      <p:sp>
        <p:nvSpPr>
          <p:cNvPr id="519170" name="Text Box 2"/>
          <p:cNvSpPr txBox="1">
            <a:spLocks noChangeArrowheads="1"/>
          </p:cNvSpPr>
          <p:nvPr/>
        </p:nvSpPr>
        <p:spPr bwMode="auto">
          <a:xfrm>
            <a:off x="903288" y="5459413"/>
            <a:ext cx="7567612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добра, изузетно код деце испод 1 године (спастичност, смањење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    </a:t>
            </a:r>
            <a:r>
              <a:rPr lang="sr-Latn-CS">
                <a:latin typeface="Arial" charset="0"/>
              </a:rPr>
              <a:t>обима главе и оштећење интелектуалних функција).</a:t>
            </a:r>
            <a:endParaRPr lang="en-US">
              <a:latin typeface="Arial" charset="0"/>
            </a:endParaRPr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1352550" y="1196975"/>
            <a:ext cx="2819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Етиолошка дијагноза</a:t>
            </a:r>
          </a:p>
        </p:txBody>
      </p:sp>
      <p:sp>
        <p:nvSpPr>
          <p:cNvPr id="519172" name="Text Box 4"/>
          <p:cNvSpPr txBox="1">
            <a:spLocks noChangeArrowheads="1"/>
          </p:cNvSpPr>
          <p:nvPr/>
        </p:nvSpPr>
        <p:spPr bwMode="auto">
          <a:xfrm>
            <a:off x="973138" y="1730375"/>
            <a:ext cx="71120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изолација вируса из ликвора, столице и назофаринкса,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серолошке реакције,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доказивањем генома вируса у ликвору (PCR)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1409700" y="3443288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19174" name="Text Box 6"/>
          <p:cNvSpPr txBox="1">
            <a:spLocks noChangeArrowheads="1"/>
          </p:cNvSpPr>
          <p:nvPr/>
        </p:nvSpPr>
        <p:spPr bwMode="auto">
          <a:xfrm>
            <a:off x="1006475" y="3951288"/>
            <a:ext cx="70215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симптоматска, ређе антиедематозна.</a:t>
            </a:r>
            <a:endParaRPr lang="en-US">
              <a:latin typeface="Arial" charset="0"/>
            </a:endParaRPr>
          </a:p>
        </p:txBody>
      </p:sp>
      <p:sp>
        <p:nvSpPr>
          <p:cNvPr id="519175" name="Rectangle 7"/>
          <p:cNvSpPr>
            <a:spLocks noChangeArrowheads="1"/>
          </p:cNvSpPr>
          <p:nvPr/>
        </p:nvSpPr>
        <p:spPr bwMode="auto">
          <a:xfrm>
            <a:off x="1409700" y="4891088"/>
            <a:ext cx="1431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 </a:t>
            </a:r>
          </a:p>
        </p:txBody>
      </p:sp>
    </p:spTree>
  </p:cSld>
  <p:clrMapOvr>
    <a:masterClrMapping/>
  </p:clrMapOvr>
  <p:transition advTm="468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D436F-E000-41BC-BE15-63BE7228ADEF}" type="slidenum">
              <a:rPr lang="en-US"/>
              <a:pPr/>
              <a:t>34</a:t>
            </a:fld>
            <a:endParaRPr lang="en-US"/>
          </a:p>
        </p:txBody>
      </p:sp>
      <p:sp>
        <p:nvSpPr>
          <p:cNvPr id="521218" name="Text Box 2"/>
          <p:cNvSpPr txBox="1">
            <a:spLocks noChangeArrowheads="1"/>
          </p:cNvSpPr>
          <p:nvPr/>
        </p:nvSpPr>
        <p:spPr bwMode="auto">
          <a:xfrm>
            <a:off x="1082675" y="3151188"/>
            <a:ext cx="7542213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(6, 9),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10-20% </a:t>
            </a:r>
            <a:r>
              <a:rPr lang="sr-Cyrl-CS">
                <a:latin typeface="Arial" charset="0"/>
              </a:rPr>
              <a:t>вирусних енцефалитиса узроковано је ентеровирусима</a:t>
            </a:r>
            <a:r>
              <a:rPr lang="sr-Latn-CS">
                <a:latin typeface="Arial" charset="0"/>
              </a:rPr>
              <a:t>.</a:t>
            </a:r>
            <a:endParaRPr lang="en-US">
              <a:latin typeface="Arial" charset="0"/>
            </a:endParaRPr>
          </a:p>
        </p:txBody>
      </p:sp>
      <p:sp>
        <p:nvSpPr>
          <p:cNvPr id="521219" name="Rectangle 3"/>
          <p:cNvSpPr>
            <a:spLocks noChangeArrowheads="1"/>
          </p:cNvSpPr>
          <p:nvPr/>
        </p:nvSpPr>
        <p:spPr bwMode="auto">
          <a:xfrm>
            <a:off x="1317625" y="596900"/>
            <a:ext cx="255270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Енцефалитис</a:t>
            </a:r>
          </a:p>
        </p:txBody>
      </p:sp>
      <p:sp>
        <p:nvSpPr>
          <p:cNvPr id="521220" name="Rectangle 4"/>
          <p:cNvSpPr>
            <a:spLocks noChangeArrowheads="1"/>
          </p:cNvSpPr>
          <p:nvPr/>
        </p:nvSpPr>
        <p:spPr bwMode="auto">
          <a:xfrm>
            <a:off x="1392238" y="2543175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1056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0D86F2-F02F-4FBE-A045-1F3A73FF08F6}" type="slidenum">
              <a:rPr lang="en-US"/>
              <a:pPr/>
              <a:t>35</a:t>
            </a:fld>
            <a:endParaRPr lang="en-US"/>
          </a:p>
        </p:txBody>
      </p:sp>
      <p:sp>
        <p:nvSpPr>
          <p:cNvPr id="523266" name="Text Box 2"/>
          <p:cNvSpPr txBox="1">
            <a:spLocks noChangeArrowheads="1"/>
          </p:cNvSpPr>
          <p:nvPr/>
        </p:nvSpPr>
        <p:spPr bwMode="auto">
          <a:xfrm>
            <a:off x="985838" y="1955800"/>
            <a:ext cx="77089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температуа, главобоља, конвулзије, дисфункција кранијалних нерава, поремећај свести.</a:t>
            </a:r>
          </a:p>
        </p:txBody>
      </p:sp>
      <p:sp>
        <p:nvSpPr>
          <p:cNvPr id="523267" name="Rectangle 3"/>
          <p:cNvSpPr>
            <a:spLocks noChangeArrowheads="1"/>
          </p:cNvSpPr>
          <p:nvPr/>
        </p:nvSpPr>
        <p:spPr bwMode="auto">
          <a:xfrm>
            <a:off x="1392238" y="117792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pic>
        <p:nvPicPr>
          <p:cNvPr id="523270" name="Picture 6" descr="061008coma_boy_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438" y="3200400"/>
            <a:ext cx="4146550" cy="3109913"/>
          </a:xfrm>
          <a:prstGeom prst="rect">
            <a:avLst/>
          </a:prstGeom>
          <a:noFill/>
        </p:spPr>
      </p:pic>
      <p:pic>
        <p:nvPicPr>
          <p:cNvPr id="523271" name="Picture 7" descr="190998053iAyWXl_f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5163" y="3179763"/>
            <a:ext cx="4362450" cy="3273425"/>
          </a:xfrm>
          <a:prstGeom prst="rect">
            <a:avLst/>
          </a:prstGeom>
          <a:noFill/>
        </p:spPr>
      </p:pic>
    </p:spTree>
  </p:cSld>
  <p:clrMapOvr>
    <a:masterClrMapping/>
  </p:clrMapOvr>
  <p:transition advTm="638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20E45F-8BCD-469B-8165-4914AD7B28BF}" type="slidenum">
              <a:rPr lang="en-US"/>
              <a:pPr/>
              <a:t>36</a:t>
            </a:fld>
            <a:endParaRPr lang="en-US"/>
          </a:p>
        </p:txBody>
      </p:sp>
      <p:sp>
        <p:nvSpPr>
          <p:cNvPr id="525314" name="Text Box 2"/>
          <p:cNvSpPr txBox="1">
            <a:spLocks noChangeArrowheads="1"/>
          </p:cNvSpPr>
          <p:nvPr/>
        </p:nvSpPr>
        <p:spPr bwMode="auto">
          <a:xfrm>
            <a:off x="955675" y="4206875"/>
            <a:ext cx="7839075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ликвора, столице и назофаринкса,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 специфичних антивирусних антитела у </a:t>
            </a:r>
            <a:r>
              <a:rPr lang="sr-Cyrl-CS">
                <a:latin typeface="Arial" charset="0"/>
              </a:rPr>
              <a:t>ЦСТ</a:t>
            </a:r>
            <a:r>
              <a:rPr lang="sr-Latn-CS">
                <a:latin typeface="Arial" charset="0"/>
              </a:rPr>
              <a:t> и серуму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(серолошке реакције),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 генома вируса у ликвору (PCR).</a:t>
            </a:r>
            <a:endParaRPr lang="en-US">
              <a:latin typeface="Arial" charset="0"/>
            </a:endParaRPr>
          </a:p>
        </p:txBody>
      </p:sp>
      <p:sp>
        <p:nvSpPr>
          <p:cNvPr id="525315" name="Rectangle 3"/>
          <p:cNvSpPr>
            <a:spLocks noChangeArrowheads="1"/>
          </p:cNvSpPr>
          <p:nvPr/>
        </p:nvSpPr>
        <p:spPr bwMode="auto">
          <a:xfrm>
            <a:off x="1268413" y="1274763"/>
            <a:ext cx="2273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Ликворски налаз</a:t>
            </a:r>
          </a:p>
        </p:txBody>
      </p:sp>
      <p:sp>
        <p:nvSpPr>
          <p:cNvPr id="525316" name="Text Box 4"/>
          <p:cNvSpPr txBox="1">
            <a:spLocks noChangeArrowheads="1"/>
          </p:cNvSpPr>
          <p:nvPr/>
        </p:nvSpPr>
        <p:spPr bwMode="auto">
          <a:xfrm>
            <a:off x="984250" y="1939925"/>
            <a:ext cx="8050213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плеоцитоза мононуклеарног типа (9-150 мононуклеарних 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ћелија у mm</a:t>
            </a:r>
            <a:r>
              <a:rPr lang="sr-Latn-CS" baseline="30000">
                <a:latin typeface="Arial" charset="0"/>
              </a:rPr>
              <a:t>3</a:t>
            </a:r>
            <a:r>
              <a:rPr lang="sr-Latn-CS">
                <a:latin typeface="Arial" charset="0"/>
              </a:rPr>
              <a:t>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гликорахија нормална (ређе благо повишена),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протеинорахија умерено повишена.</a:t>
            </a:r>
            <a:endParaRPr lang="en-US">
              <a:latin typeface="Arial" charset="0"/>
            </a:endParaRPr>
          </a:p>
        </p:txBody>
      </p:sp>
      <p:sp>
        <p:nvSpPr>
          <p:cNvPr id="525317" name="Rectangle 5"/>
          <p:cNvSpPr>
            <a:spLocks noChangeArrowheads="1"/>
          </p:cNvSpPr>
          <p:nvPr/>
        </p:nvSpPr>
        <p:spPr bwMode="auto">
          <a:xfrm>
            <a:off x="1230313" y="3681413"/>
            <a:ext cx="285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Етиолошка дијагноза</a:t>
            </a:r>
          </a:p>
        </p:txBody>
      </p:sp>
    </p:spTree>
  </p:cSld>
  <p:clrMapOvr>
    <a:masterClrMapping/>
  </p:clrMapOvr>
  <p:transition advTm="53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41768C-DFE8-4D68-839C-486922ECC95C}" type="slidenum">
              <a:rPr lang="en-US"/>
              <a:pPr/>
              <a:t>37</a:t>
            </a:fld>
            <a:endParaRPr lang="en-US"/>
          </a:p>
        </p:txBody>
      </p:sp>
      <p:sp>
        <p:nvSpPr>
          <p:cNvPr id="527362" name="Text Box 2"/>
          <p:cNvSpPr txBox="1">
            <a:spLocks noChangeArrowheads="1"/>
          </p:cNvSpPr>
          <p:nvPr/>
        </p:nvSpPr>
        <p:spPr bwMode="auto">
          <a:xfrm>
            <a:off x="985838" y="5049838"/>
            <a:ext cx="410686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смртност се креће 3-30%.</a:t>
            </a:r>
            <a:endParaRPr lang="en-US">
              <a:latin typeface="Arial" charset="0"/>
            </a:endParaRPr>
          </a:p>
        </p:txBody>
      </p:sp>
      <p:sp>
        <p:nvSpPr>
          <p:cNvPr id="527363" name="Rectangle 3"/>
          <p:cNvSpPr>
            <a:spLocks noChangeArrowheads="1"/>
          </p:cNvSpPr>
          <p:nvPr/>
        </p:nvSpPr>
        <p:spPr bwMode="auto">
          <a:xfrm>
            <a:off x="1328738" y="1277938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27364" name="Rectangle 4"/>
          <p:cNvSpPr>
            <a:spLocks noChangeArrowheads="1"/>
          </p:cNvSpPr>
          <p:nvPr/>
        </p:nvSpPr>
        <p:spPr bwMode="auto">
          <a:xfrm>
            <a:off x="977900" y="1987550"/>
            <a:ext cx="4572000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антиедемска и антиинфламациона,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антиконвулзивна,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антивирусна (Плецонарил).</a:t>
            </a:r>
          </a:p>
        </p:txBody>
      </p:sp>
      <p:sp>
        <p:nvSpPr>
          <p:cNvPr id="527365" name="Rectangle 5"/>
          <p:cNvSpPr>
            <a:spLocks noChangeArrowheads="1"/>
          </p:cNvSpPr>
          <p:nvPr/>
        </p:nvSpPr>
        <p:spPr bwMode="auto">
          <a:xfrm>
            <a:off x="1323975" y="4457700"/>
            <a:ext cx="1431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 </a:t>
            </a:r>
          </a:p>
        </p:txBody>
      </p:sp>
    </p:spTree>
  </p:cSld>
  <p:clrMapOvr>
    <a:masterClrMapping/>
  </p:clrMapOvr>
  <p:transition advTm="56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76EC94-FBCA-4DB5-B997-7929B81066B7}" type="slidenum">
              <a:rPr lang="en-US"/>
              <a:pPr/>
              <a:t>38</a:t>
            </a:fld>
            <a:endParaRPr lang="en-US"/>
          </a:p>
        </p:txBody>
      </p:sp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985838" y="3049588"/>
            <a:ext cx="48260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7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(1-4, 6, 7, 9, 11, 16, 17, 18),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29411" name="Rectangle 3"/>
          <p:cNvSpPr>
            <a:spLocks noChangeArrowheads="1"/>
          </p:cNvSpPr>
          <p:nvPr/>
        </p:nvSpPr>
        <p:spPr bwMode="auto">
          <a:xfrm>
            <a:off x="1435100" y="708025"/>
            <a:ext cx="7261225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Паралитичка болест </a:t>
            </a: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(Polyo like disease)</a:t>
            </a:r>
          </a:p>
        </p:txBody>
      </p:sp>
      <p:sp>
        <p:nvSpPr>
          <p:cNvPr id="529412" name="Rectangle 4"/>
          <p:cNvSpPr>
            <a:spLocks noChangeArrowheads="1"/>
          </p:cNvSpPr>
          <p:nvPr/>
        </p:nvSpPr>
        <p:spPr bwMode="auto">
          <a:xfrm>
            <a:off x="1377950" y="2487613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7568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A2963-463E-4207-A2B3-E6EBB7776F3C}" type="slidenum">
              <a:rPr lang="en-US"/>
              <a:pPr/>
              <a:t>39</a:t>
            </a:fld>
            <a:endParaRPr lang="en-US"/>
          </a:p>
        </p:txBody>
      </p:sp>
      <p:sp>
        <p:nvSpPr>
          <p:cNvPr id="531458" name="Text Box 2"/>
          <p:cNvSpPr txBox="1">
            <a:spLocks noChangeArrowheads="1"/>
          </p:cNvSpPr>
          <p:nvPr/>
        </p:nvSpPr>
        <p:spPr bwMode="auto">
          <a:xfrm>
            <a:off x="939800" y="5670550"/>
            <a:ext cx="41513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31459" name="Rectangle 3"/>
          <p:cNvSpPr>
            <a:spLocks noChangeArrowheads="1"/>
          </p:cNvSpPr>
          <p:nvPr/>
        </p:nvSpPr>
        <p:spPr bwMode="auto">
          <a:xfrm>
            <a:off x="1350963" y="123507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31460" name="Rectangle 4"/>
          <p:cNvSpPr>
            <a:spLocks noChangeArrowheads="1"/>
          </p:cNvSpPr>
          <p:nvPr/>
        </p:nvSpPr>
        <p:spPr bwMode="auto">
          <a:xfrm>
            <a:off x="1004888" y="1838325"/>
            <a:ext cx="792797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температура, парализе мишића (реверзибилне), парализа кранијалних нерава (ређе).</a:t>
            </a:r>
          </a:p>
        </p:txBody>
      </p:sp>
      <p:sp>
        <p:nvSpPr>
          <p:cNvPr id="531461" name="Rectangle 5"/>
          <p:cNvSpPr>
            <a:spLocks noChangeArrowheads="1"/>
          </p:cNvSpPr>
          <p:nvPr/>
        </p:nvSpPr>
        <p:spPr bwMode="auto">
          <a:xfrm>
            <a:off x="1336675" y="3092450"/>
            <a:ext cx="1428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31462" name="Rectangle 6"/>
          <p:cNvSpPr>
            <a:spLocks noChangeArrowheads="1"/>
          </p:cNvSpPr>
          <p:nvPr/>
        </p:nvSpPr>
        <p:spPr bwMode="auto">
          <a:xfrm>
            <a:off x="1006475" y="3524250"/>
            <a:ext cx="765175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 или столице,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серолошке реакције.</a:t>
            </a:r>
          </a:p>
        </p:txBody>
      </p:sp>
      <p:sp>
        <p:nvSpPr>
          <p:cNvPr id="531463" name="Rectangle 7"/>
          <p:cNvSpPr>
            <a:spLocks noChangeArrowheads="1"/>
          </p:cNvSpPr>
          <p:nvPr/>
        </p:nvSpPr>
        <p:spPr bwMode="auto">
          <a:xfrm>
            <a:off x="1350963" y="5175250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65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168710-8820-4101-94B0-66CB50BAA0AC}" type="slidenum">
              <a:rPr lang="en-US"/>
              <a:pPr/>
              <a:t>4</a:t>
            </a:fld>
            <a:endParaRPr lang="en-US"/>
          </a:p>
        </p:txBody>
      </p:sp>
      <p:sp>
        <p:nvSpPr>
          <p:cNvPr id="459780" name="Rectangle 2"/>
          <p:cNvSpPr>
            <a:spLocks noChangeArrowheads="1"/>
          </p:cNvSpPr>
          <p:nvPr/>
        </p:nvSpPr>
        <p:spPr bwMode="auto">
          <a:xfrm>
            <a:off x="1128713" y="731838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Епидемиологија</a:t>
            </a:r>
          </a:p>
        </p:txBody>
      </p:sp>
      <p:sp>
        <p:nvSpPr>
          <p:cNvPr id="459781" name="Text Box 3"/>
          <p:cNvSpPr txBox="1">
            <a:spLocks noChangeArrowheads="1"/>
          </p:cNvSpPr>
          <p:nvPr/>
        </p:nvSpPr>
        <p:spPr bwMode="auto">
          <a:xfrm>
            <a:off x="954088" y="1878013"/>
            <a:ext cx="8050212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Ентеровируси су распрострањени по читавом свету,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Извор инфекције је болесник или чешће инфицирана особа са асимптоматском инфекцијом, која вирусе излучује из организма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респираторним секретом или столицом,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Инфекција најчешће настаје преко дигестивно</a:t>
            </a:r>
            <a:r>
              <a:rPr lang="sr-Latn-CS">
                <a:latin typeface="Arial" charset="0"/>
              </a:rPr>
              <a:t>г</a:t>
            </a:r>
            <a:r>
              <a:rPr lang="en-GB">
                <a:latin typeface="Arial" charset="0"/>
              </a:rPr>
              <a:t> тракта (фекално-орална инфекција), ређе преко респираторног тракта,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Ентеровирусне инфекције се јављају спорадично или у епидемијама,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најчешће током лета и почетком јесени,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Од ентеровирусних инфекција најчешће оболевају деца,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Прележане инфекције остављају тип-специфичан имунитет.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3980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2388BE-E577-419D-B19B-C6CDF45919F4}" type="slidenum">
              <a:rPr lang="en-US"/>
              <a:pPr/>
              <a:t>40</a:t>
            </a:fld>
            <a:endParaRPr lang="en-US"/>
          </a:p>
        </p:txBody>
      </p:sp>
      <p:sp>
        <p:nvSpPr>
          <p:cNvPr id="533506" name="Text Box 2"/>
          <p:cNvSpPr txBox="1">
            <a:spLocks noChangeArrowheads="1"/>
          </p:cNvSpPr>
          <p:nvPr/>
        </p:nvSpPr>
        <p:spPr bwMode="auto">
          <a:xfrm>
            <a:off x="1068388" y="2798763"/>
            <a:ext cx="682307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1-10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22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(3, 6, 9, 16, 17, 25, 30).</a:t>
            </a:r>
            <a:endParaRPr lang="en-US">
              <a:latin typeface="Arial" charset="0"/>
            </a:endParaRPr>
          </a:p>
        </p:txBody>
      </p:sp>
      <p:sp>
        <p:nvSpPr>
          <p:cNvPr id="533507" name="Rectangle 3"/>
          <p:cNvSpPr>
            <a:spLocks noChangeArrowheads="1"/>
          </p:cNvSpPr>
          <p:nvPr/>
        </p:nvSpPr>
        <p:spPr bwMode="auto">
          <a:xfrm>
            <a:off x="1362075" y="571500"/>
            <a:ext cx="22542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Херпангина</a:t>
            </a:r>
          </a:p>
        </p:txBody>
      </p:sp>
      <p:sp>
        <p:nvSpPr>
          <p:cNvPr id="533508" name="Rectangle 4"/>
          <p:cNvSpPr>
            <a:spLocks noChangeArrowheads="1"/>
          </p:cNvSpPr>
          <p:nvPr/>
        </p:nvSpPr>
        <p:spPr bwMode="auto">
          <a:xfrm>
            <a:off x="1376363" y="2049463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8928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243505-9B6F-4E02-AB9F-4B71C8E030F2}" type="slidenum">
              <a:rPr lang="en-US"/>
              <a:pPr/>
              <a:t>41</a:t>
            </a:fld>
            <a:endParaRPr lang="en-US"/>
          </a:p>
        </p:txBody>
      </p:sp>
      <p:sp>
        <p:nvSpPr>
          <p:cNvPr id="535554" name="Text Box 2"/>
          <p:cNvSpPr txBox="1">
            <a:spLocks noChangeArrowheads="1"/>
          </p:cNvSpPr>
          <p:nvPr/>
        </p:nvSpPr>
        <p:spPr bwMode="auto">
          <a:xfrm>
            <a:off x="1000125" y="1997075"/>
            <a:ext cx="7978775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деца од 3 до 10 године,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симптоми: температура, главобоља, болови у грлу и отежано гутање,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физиклани налаз: везикуле и улцерације на слузници непчаних лукова, меког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непца и тонзила.</a:t>
            </a:r>
            <a:endParaRPr lang="en-US">
              <a:latin typeface="Arial" charset="0"/>
            </a:endParaRPr>
          </a:p>
        </p:txBody>
      </p:sp>
      <p:sp>
        <p:nvSpPr>
          <p:cNvPr id="535555" name="Rectangle 3"/>
          <p:cNvSpPr>
            <a:spLocks noChangeArrowheads="1"/>
          </p:cNvSpPr>
          <p:nvPr/>
        </p:nvSpPr>
        <p:spPr bwMode="auto">
          <a:xfrm>
            <a:off x="1476375" y="1192213"/>
            <a:ext cx="22113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1912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86E2A8-FD51-4438-A4F6-19F285D44AEE}" type="slidenum">
              <a:rPr lang="en-US"/>
              <a:pPr/>
              <a:t>42</a:t>
            </a:fld>
            <a:endParaRPr lang="en-US"/>
          </a:p>
        </p:txBody>
      </p:sp>
      <p:pic>
        <p:nvPicPr>
          <p:cNvPr id="537602" name="Picture 2" descr="herpangin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3481388"/>
            <a:ext cx="37179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7603" name="Picture 3" descr="herpangina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75" y="2779713"/>
            <a:ext cx="4105275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7604" name="Picture 4" descr="herpangin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9800" y="268288"/>
            <a:ext cx="36464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7605" name="Text Box 5"/>
          <p:cNvSpPr txBox="1">
            <a:spLocks noChangeArrowheads="1"/>
          </p:cNvSpPr>
          <p:nvPr/>
        </p:nvSpPr>
        <p:spPr bwMode="auto">
          <a:xfrm>
            <a:off x="1227138" y="1230313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Херпангина</a:t>
            </a:r>
          </a:p>
        </p:txBody>
      </p:sp>
    </p:spTree>
  </p:cSld>
  <p:clrMapOvr>
    <a:masterClrMapping/>
  </p:clrMapOvr>
  <p:transition advTm="10198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958CB3-BF80-4F78-B3A0-D9CD0E7DAB39}" type="slidenum">
              <a:rPr lang="en-US"/>
              <a:pPr/>
              <a:t>43</a:t>
            </a:fld>
            <a:endParaRPr lang="en-US"/>
          </a:p>
        </p:txBody>
      </p:sp>
      <p:sp>
        <p:nvSpPr>
          <p:cNvPr id="539650" name="Text Box 2"/>
          <p:cNvSpPr txBox="1">
            <a:spLocks noChangeArrowheads="1"/>
          </p:cNvSpPr>
          <p:nvPr/>
        </p:nvSpPr>
        <p:spPr bwMode="auto">
          <a:xfrm>
            <a:off x="1041400" y="4248150"/>
            <a:ext cx="46656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39651" name="Rectangle 3"/>
          <p:cNvSpPr>
            <a:spLocks noChangeArrowheads="1"/>
          </p:cNvSpPr>
          <p:nvPr/>
        </p:nvSpPr>
        <p:spPr bwMode="auto">
          <a:xfrm>
            <a:off x="1533525" y="1177925"/>
            <a:ext cx="1685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39652" name="Rectangle 4"/>
          <p:cNvSpPr>
            <a:spLocks noChangeArrowheads="1"/>
          </p:cNvSpPr>
          <p:nvPr/>
        </p:nvSpPr>
        <p:spPr bwMode="auto">
          <a:xfrm>
            <a:off x="1062038" y="1944688"/>
            <a:ext cx="5395912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анализе</a:t>
            </a:r>
            <a:r>
              <a:rPr lang="en-US">
                <a:latin typeface="Arial" charset="0"/>
              </a:rPr>
              <a:t>.</a:t>
            </a:r>
            <a:endParaRPr lang="sr-Latn-CS">
              <a:latin typeface="Arial" charset="0"/>
            </a:endParaRPr>
          </a:p>
        </p:txBody>
      </p:sp>
      <p:sp>
        <p:nvSpPr>
          <p:cNvPr id="539653" name="Rectangle 5"/>
          <p:cNvSpPr>
            <a:spLocks noChangeArrowheads="1"/>
          </p:cNvSpPr>
          <p:nvPr/>
        </p:nvSpPr>
        <p:spPr bwMode="auto">
          <a:xfrm>
            <a:off x="1438275" y="3683000"/>
            <a:ext cx="15621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32358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42BB5D-085B-4653-B7FA-1B1DCF3B22DE}" type="slidenum">
              <a:rPr lang="en-US"/>
              <a:pPr/>
              <a:t>44</a:t>
            </a:fld>
            <a:endParaRPr lang="en-US"/>
          </a:p>
        </p:txBody>
      </p:sp>
      <p:sp>
        <p:nvSpPr>
          <p:cNvPr id="541698" name="Text Box 2"/>
          <p:cNvSpPr txBox="1">
            <a:spLocks noChangeArrowheads="1"/>
          </p:cNvSpPr>
          <p:nvPr/>
        </p:nvSpPr>
        <p:spPr bwMode="auto">
          <a:xfrm>
            <a:off x="965200" y="2486025"/>
            <a:ext cx="70342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7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41699" name="Rectangle 3"/>
          <p:cNvSpPr>
            <a:spLocks noChangeArrowheads="1"/>
          </p:cNvSpPr>
          <p:nvPr/>
        </p:nvSpPr>
        <p:spPr bwMode="auto">
          <a:xfrm>
            <a:off x="1389063" y="179388"/>
            <a:ext cx="7318375" cy="13827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Везикулозно стоматитис са оспом или </a:t>
            </a:r>
            <a:br>
              <a:rPr lang="en-US" sz="2800" b="1">
                <a:solidFill>
                  <a:srgbClr val="FFFF00"/>
                </a:solidFill>
                <a:latin typeface="Comic Sans MS" pitchFamily="66" charset="0"/>
              </a:rPr>
            </a:b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болест „ногу-руку –устију“ </a:t>
            </a:r>
            <a:br>
              <a:rPr lang="en-US" sz="2800" b="1">
                <a:solidFill>
                  <a:srgbClr val="FFFF00"/>
                </a:solidFill>
                <a:latin typeface="Comic Sans MS" pitchFamily="66" charset="0"/>
              </a:rPr>
            </a:b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(„Foot-hand-mouth-disease“)</a:t>
            </a:r>
          </a:p>
        </p:txBody>
      </p:sp>
      <p:sp>
        <p:nvSpPr>
          <p:cNvPr id="541700" name="Rectangle 4"/>
          <p:cNvSpPr>
            <a:spLocks noChangeArrowheads="1"/>
          </p:cNvSpPr>
          <p:nvPr/>
        </p:nvSpPr>
        <p:spPr bwMode="auto">
          <a:xfrm>
            <a:off x="1306513" y="1979613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41703" name="Rectangle 7"/>
          <p:cNvSpPr>
            <a:spLocks noChangeArrowheads="1"/>
          </p:cNvSpPr>
          <p:nvPr/>
        </p:nvSpPr>
        <p:spPr bwMode="auto">
          <a:xfrm>
            <a:off x="1296988" y="3351213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41704" name="Text Box 8"/>
          <p:cNvSpPr txBox="1">
            <a:spLocks noChangeArrowheads="1"/>
          </p:cNvSpPr>
          <p:nvPr/>
        </p:nvSpPr>
        <p:spPr bwMode="auto">
          <a:xfrm>
            <a:off x="936625" y="3997325"/>
            <a:ext cx="8056563" cy="215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деца млађа од 10 година,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симптоми: температура, главобоља, болови у грлу и отежано гутање,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физиклани налаз: везикуле на букалној </a:t>
            </a:r>
            <a:r>
              <a:rPr lang="en-US">
                <a:latin typeface="Arial" charset="0"/>
              </a:rPr>
              <a:t>с</a:t>
            </a:r>
            <a:r>
              <a:rPr lang="sr-Latn-CS">
                <a:latin typeface="Arial" charset="0"/>
              </a:rPr>
              <a:t>лузници и језику; на длановима и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табанима макулопапулозни егзантем који прелази у везикуле (75%).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55468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DE557-746A-457B-8E96-6F26CC3BC175}" type="slidenum">
              <a:rPr lang="en-US"/>
              <a:pPr/>
              <a:t>45</a:t>
            </a:fld>
            <a:endParaRPr lang="en-US"/>
          </a:p>
        </p:txBody>
      </p:sp>
      <p:pic>
        <p:nvPicPr>
          <p:cNvPr id="543746" name="Picture 6" descr="hand%20foot%20mouth%20dis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836863"/>
            <a:ext cx="3919538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3747" name="Text Box 7"/>
          <p:cNvSpPr txBox="1">
            <a:spLocks noChangeArrowheads="1"/>
          </p:cNvSpPr>
          <p:nvPr/>
        </p:nvSpPr>
        <p:spPr bwMode="auto">
          <a:xfrm>
            <a:off x="1287463" y="781050"/>
            <a:ext cx="742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Везикулозни стоматитис са оспом или болест “ногу-руку-устију”</a:t>
            </a:r>
          </a:p>
          <a:p>
            <a:r>
              <a:rPr lang="sr-Latn-CS" i="1">
                <a:solidFill>
                  <a:srgbClr val="FFFF00"/>
                </a:solidFill>
                <a:latin typeface="Arial" charset="0"/>
              </a:rPr>
              <a:t>(“Foot-hand-mouth-disease” –FHMD)</a:t>
            </a:r>
            <a:endParaRPr lang="en-US" i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543748" name="Picture 8" descr="hand%20foot%20mouth%20disease%2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388" y="2851150"/>
            <a:ext cx="4456112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598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451E7F-60BD-4076-9357-105A52645A95}" type="slidenum">
              <a:rPr lang="en-US"/>
              <a:pPr/>
              <a:t>46</a:t>
            </a:fld>
            <a:endParaRPr lang="en-US"/>
          </a:p>
        </p:txBody>
      </p:sp>
      <p:sp>
        <p:nvSpPr>
          <p:cNvPr id="545794" name="Text Box 2"/>
          <p:cNvSpPr txBox="1">
            <a:spLocks noChangeArrowheads="1"/>
          </p:cNvSpPr>
          <p:nvPr/>
        </p:nvSpPr>
        <p:spPr bwMode="auto">
          <a:xfrm>
            <a:off x="1027113" y="4487863"/>
            <a:ext cx="449421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45795" name="Rectangle 3"/>
          <p:cNvSpPr>
            <a:spLocks noChangeArrowheads="1"/>
          </p:cNvSpPr>
          <p:nvPr/>
        </p:nvSpPr>
        <p:spPr bwMode="auto">
          <a:xfrm>
            <a:off x="1395413" y="1109663"/>
            <a:ext cx="1703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45796" name="Rectangle 4"/>
          <p:cNvSpPr>
            <a:spLocks noChangeArrowheads="1"/>
          </p:cNvSpPr>
          <p:nvPr/>
        </p:nvSpPr>
        <p:spPr bwMode="auto">
          <a:xfrm>
            <a:off x="977900" y="1973263"/>
            <a:ext cx="5451475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</a:t>
            </a:r>
            <a:r>
              <a:rPr lang="en-US">
                <a:latin typeface="Arial" charset="0"/>
              </a:rPr>
              <a:t>.</a:t>
            </a:r>
            <a:endParaRPr lang="sr-Latn-CS">
              <a:latin typeface="Arial" charset="0"/>
            </a:endParaRPr>
          </a:p>
        </p:txBody>
      </p:sp>
      <p:sp>
        <p:nvSpPr>
          <p:cNvPr id="545797" name="Rectangle 5"/>
          <p:cNvSpPr>
            <a:spLocks noChangeArrowheads="1"/>
          </p:cNvSpPr>
          <p:nvPr/>
        </p:nvSpPr>
        <p:spPr bwMode="auto">
          <a:xfrm>
            <a:off x="1395413" y="3906838"/>
            <a:ext cx="1577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17978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76A45-B7F6-4AF0-85A5-13449A882635}" type="slidenum">
              <a:rPr lang="en-US"/>
              <a:pPr/>
              <a:t>47</a:t>
            </a:fld>
            <a:endParaRPr lang="en-US"/>
          </a:p>
        </p:txBody>
      </p:sp>
      <p:sp>
        <p:nvSpPr>
          <p:cNvPr id="547842" name="Text Box 2"/>
          <p:cNvSpPr txBox="1">
            <a:spLocks noChangeArrowheads="1"/>
          </p:cNvSpPr>
          <p:nvPr/>
        </p:nvSpPr>
        <p:spPr bwMode="auto">
          <a:xfrm>
            <a:off x="973138" y="3883025"/>
            <a:ext cx="7761287" cy="215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већа деца и млађе особе,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слика:повишена температура, болови у пределу грудног коша или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горњем делу абдомена,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клинички ток: болест има вишефазни ток (могући рецидиви)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ређе може да се јави плеуритис, перикардитис и орхитис.</a:t>
            </a:r>
            <a:endParaRPr lang="en-US">
              <a:latin typeface="Arial" charset="0"/>
            </a:endParaRPr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108075" y="461963"/>
            <a:ext cx="5240338" cy="955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Епидемична плеуродинија (Борнхолмска болест)</a:t>
            </a:r>
          </a:p>
        </p:txBody>
      </p:sp>
      <p:sp>
        <p:nvSpPr>
          <p:cNvPr id="547844" name="Rectangle 4"/>
          <p:cNvSpPr>
            <a:spLocks noChangeArrowheads="1"/>
          </p:cNvSpPr>
          <p:nvPr/>
        </p:nvSpPr>
        <p:spPr bwMode="auto">
          <a:xfrm>
            <a:off x="1279525" y="2020888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47845" name="Rectangle 5"/>
          <p:cNvSpPr>
            <a:spLocks noChangeArrowheads="1"/>
          </p:cNvSpPr>
          <p:nvPr/>
        </p:nvSpPr>
        <p:spPr bwMode="auto">
          <a:xfrm>
            <a:off x="969963" y="2498725"/>
            <a:ext cx="437673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).</a:t>
            </a:r>
          </a:p>
        </p:txBody>
      </p:sp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1306513" y="3275013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23328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B32CC-36A9-4F9C-B8AD-7D141BABF69D}" type="slidenum">
              <a:rPr lang="en-US"/>
              <a:pPr/>
              <a:t>48</a:t>
            </a:fld>
            <a:endParaRPr lang="en-US"/>
          </a:p>
        </p:txBody>
      </p:sp>
      <p:sp>
        <p:nvSpPr>
          <p:cNvPr id="549890" name="Text Box 2"/>
          <p:cNvSpPr txBox="1">
            <a:spLocks noChangeArrowheads="1"/>
          </p:cNvSpPr>
          <p:nvPr/>
        </p:nvSpPr>
        <p:spPr bwMode="auto">
          <a:xfrm>
            <a:off x="998538" y="5781675"/>
            <a:ext cx="2800350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симптоматска.</a:t>
            </a:r>
            <a:endParaRPr lang="en-US">
              <a:latin typeface="Arial" charset="0"/>
            </a:endParaRPr>
          </a:p>
        </p:txBody>
      </p:sp>
      <p:sp>
        <p:nvSpPr>
          <p:cNvPr id="549891" name="Rectangle 3"/>
          <p:cNvSpPr>
            <a:spLocks noChangeArrowheads="1"/>
          </p:cNvSpPr>
          <p:nvPr/>
        </p:nvSpPr>
        <p:spPr bwMode="auto">
          <a:xfrm>
            <a:off x="1287463" y="1038225"/>
            <a:ext cx="35734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Диференцијална дијагноза</a:t>
            </a:r>
          </a:p>
        </p:txBody>
      </p:sp>
      <p:sp>
        <p:nvSpPr>
          <p:cNvPr id="549892" name="Rectangle 4"/>
          <p:cNvSpPr>
            <a:spLocks noChangeArrowheads="1"/>
          </p:cNvSpPr>
          <p:nvPr/>
        </p:nvSpPr>
        <p:spPr bwMode="auto">
          <a:xfrm>
            <a:off x="993775" y="1843088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исхемијска болест срца,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акутни абдомен.</a:t>
            </a:r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1287463" y="2979738"/>
            <a:ext cx="1428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49894" name="Rectangle 6"/>
          <p:cNvSpPr>
            <a:spLocks noChangeArrowheads="1"/>
          </p:cNvSpPr>
          <p:nvPr/>
        </p:nvSpPr>
        <p:spPr bwMode="auto">
          <a:xfrm>
            <a:off x="1020763" y="3497263"/>
            <a:ext cx="581025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 и столице,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реакције.</a:t>
            </a:r>
          </a:p>
        </p:txBody>
      </p:sp>
      <p:sp>
        <p:nvSpPr>
          <p:cNvPr id="549895" name="Rectangle 7"/>
          <p:cNvSpPr>
            <a:spLocks noChangeArrowheads="1"/>
          </p:cNvSpPr>
          <p:nvPr/>
        </p:nvSpPr>
        <p:spPr bwMode="auto">
          <a:xfrm>
            <a:off x="1301750" y="5173663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25378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D314C-600D-44DE-8A92-CED0CCAF3C11}" type="slidenum">
              <a:rPr lang="en-US"/>
              <a:pPr/>
              <a:t>49</a:t>
            </a:fld>
            <a:endParaRPr lang="en-US"/>
          </a:p>
        </p:txBody>
      </p:sp>
      <p:sp>
        <p:nvSpPr>
          <p:cNvPr id="551938" name="Text Box 2"/>
          <p:cNvSpPr txBox="1">
            <a:spLocks noChangeArrowheads="1"/>
          </p:cNvSpPr>
          <p:nvPr/>
        </p:nvSpPr>
        <p:spPr bwMode="auto">
          <a:xfrm>
            <a:off x="1027113" y="2938463"/>
            <a:ext cx="4643437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(1, 6, 8, 9, 19, 22).</a:t>
            </a:r>
            <a:endParaRPr lang="en-US">
              <a:latin typeface="Arial" charset="0"/>
            </a:endParaRPr>
          </a:p>
        </p:txBody>
      </p:sp>
      <p:sp>
        <p:nvSpPr>
          <p:cNvPr id="551939" name="Rectangle 3"/>
          <p:cNvSpPr>
            <a:spLocks noChangeArrowheads="1"/>
          </p:cNvSpPr>
          <p:nvPr/>
        </p:nvSpPr>
        <p:spPr bwMode="auto">
          <a:xfrm>
            <a:off x="1389063" y="596900"/>
            <a:ext cx="3368675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Миоперикардитис</a:t>
            </a:r>
          </a:p>
        </p:txBody>
      </p:sp>
      <p:sp>
        <p:nvSpPr>
          <p:cNvPr id="551940" name="Rectangle 4"/>
          <p:cNvSpPr>
            <a:spLocks noChangeArrowheads="1"/>
          </p:cNvSpPr>
          <p:nvPr/>
        </p:nvSpPr>
        <p:spPr bwMode="auto">
          <a:xfrm>
            <a:off x="1304925" y="2360613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5618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6636E-C78B-471A-B4F3-AD93CE0926C0}" type="slidenum">
              <a:rPr lang="en-US"/>
              <a:pPr/>
              <a:t>5</a:t>
            </a:fld>
            <a:endParaRPr lang="en-US"/>
          </a:p>
        </p:txBody>
      </p:sp>
      <p:pic>
        <p:nvPicPr>
          <p:cNvPr id="461828" name="Picture 2" descr="polio"/>
          <p:cNvPicPr>
            <a:picLocks noChangeAspect="1" noChangeArrowheads="1"/>
          </p:cNvPicPr>
          <p:nvPr/>
        </p:nvPicPr>
        <p:blipFill>
          <a:blip r:embed="rId3" cstate="print"/>
          <a:srcRect t="15439" b="4825"/>
          <a:stretch>
            <a:fillRect/>
          </a:stretch>
        </p:blipFill>
        <p:spPr bwMode="auto">
          <a:xfrm>
            <a:off x="503238" y="750888"/>
            <a:ext cx="8385175" cy="56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829" name="Text Box 3"/>
          <p:cNvSpPr txBox="1">
            <a:spLocks noChangeArrowheads="1"/>
          </p:cNvSpPr>
          <p:nvPr/>
        </p:nvSpPr>
        <p:spPr bwMode="auto">
          <a:xfrm>
            <a:off x="808038" y="241300"/>
            <a:ext cx="5751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Географска дистрибуција полиовирусне инфекције</a:t>
            </a:r>
          </a:p>
        </p:txBody>
      </p:sp>
    </p:spTree>
  </p:cSld>
  <p:clrMapOvr>
    <a:masterClrMapping/>
  </p:clrMapOvr>
  <p:transition advTm="2088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5FD47B-6C91-46B6-B16E-6DE9FAE2458D}" type="slidenum">
              <a:rPr lang="en-US"/>
              <a:pPr/>
              <a:t>50</a:t>
            </a:fld>
            <a:endParaRPr lang="en-US"/>
          </a:p>
        </p:txBody>
      </p:sp>
      <p:sp>
        <p:nvSpPr>
          <p:cNvPr id="553986" name="Text Box 2"/>
          <p:cNvSpPr txBox="1">
            <a:spLocks noChangeArrowheads="1"/>
          </p:cNvSpPr>
          <p:nvPr/>
        </p:nvSpPr>
        <p:spPr bwMode="auto">
          <a:xfrm>
            <a:off x="1027113" y="1970088"/>
            <a:ext cx="7920037" cy="3806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се може јавити у свим узрастима, али најчешће оболевају млађе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особе,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слика:повишена температура, диспнеја, бол у грудима, мијалгије, физикални налаз: тахикардија, </a:t>
            </a:r>
            <a:r>
              <a:rPr lang="en-US">
                <a:latin typeface="Arial" charset="0"/>
              </a:rPr>
              <a:t>мукли</a:t>
            </a:r>
            <a:r>
              <a:rPr lang="sr-Latn-CS">
                <a:latin typeface="Arial" charset="0"/>
              </a:rPr>
              <a:t> срчани тонови, благ систоли шум,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перикардно трење (35%-85%),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EKG: различити поремећаји срчаног ритма,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Ртг грудног коша: увећана срчана сенка,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лабораторијске анализе: серумски ниво миокардних ензима, број леукоцита и седиментација могу бити повишени.</a:t>
            </a:r>
            <a:endParaRPr lang="en-US">
              <a:latin typeface="Arial" charset="0"/>
            </a:endParaRPr>
          </a:p>
        </p:txBody>
      </p:sp>
      <p:sp>
        <p:nvSpPr>
          <p:cNvPr id="553987" name="Rectangle 3"/>
          <p:cNvSpPr>
            <a:spLocks noChangeArrowheads="1"/>
          </p:cNvSpPr>
          <p:nvPr/>
        </p:nvSpPr>
        <p:spPr bwMode="auto">
          <a:xfrm>
            <a:off x="1349375" y="117792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728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E7B46E-0D8F-4CE4-9277-8FAB4014F01C}" type="slidenum">
              <a:rPr lang="en-US"/>
              <a:pPr/>
              <a:t>51</a:t>
            </a:fld>
            <a:endParaRPr lang="en-US"/>
          </a:p>
        </p:txBody>
      </p:sp>
      <p:sp>
        <p:nvSpPr>
          <p:cNvPr id="556034" name="Rectangle 2"/>
          <p:cNvSpPr>
            <a:spLocks noChangeArrowheads="1"/>
          </p:cNvSpPr>
          <p:nvPr/>
        </p:nvSpPr>
        <p:spPr bwMode="auto">
          <a:xfrm>
            <a:off x="1293813" y="1317625"/>
            <a:ext cx="1555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56035" name="Rectangle 3"/>
          <p:cNvSpPr>
            <a:spLocks noChangeArrowheads="1"/>
          </p:cNvSpPr>
          <p:nvPr/>
        </p:nvSpPr>
        <p:spPr bwMode="auto">
          <a:xfrm>
            <a:off x="1006475" y="2003425"/>
            <a:ext cx="58674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 и столице,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серолошке реакције.</a:t>
            </a:r>
          </a:p>
        </p:txBody>
      </p:sp>
      <p:sp>
        <p:nvSpPr>
          <p:cNvPr id="556036" name="Rectangle 4"/>
          <p:cNvSpPr>
            <a:spLocks noChangeArrowheads="1"/>
          </p:cNvSpPr>
          <p:nvPr/>
        </p:nvSpPr>
        <p:spPr bwMode="auto">
          <a:xfrm>
            <a:off x="1322388" y="3849688"/>
            <a:ext cx="2719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Егзактна дијагноза</a:t>
            </a:r>
          </a:p>
        </p:txBody>
      </p:sp>
      <p:sp>
        <p:nvSpPr>
          <p:cNvPr id="556037" name="Rectangle 5"/>
          <p:cNvSpPr>
            <a:spLocks noChangeArrowheads="1"/>
          </p:cNvSpPr>
          <p:nvPr/>
        </p:nvSpPr>
        <p:spPr bwMode="auto">
          <a:xfrm>
            <a:off x="996950" y="4400550"/>
            <a:ext cx="53705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трансвенска ендомиокрадна биопсија.</a:t>
            </a:r>
          </a:p>
        </p:txBody>
      </p:sp>
    </p:spTree>
  </p:cSld>
  <p:clrMapOvr>
    <a:masterClrMapping/>
  </p:clrMapOvr>
  <p:transition advTm="508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84360-368C-4573-8E27-C69CC9D60B8E}" type="slidenum">
              <a:rPr lang="en-US"/>
              <a:pPr/>
              <a:t>52</a:t>
            </a:fld>
            <a:endParaRPr lang="en-US"/>
          </a:p>
        </p:txBody>
      </p:sp>
      <p:sp>
        <p:nvSpPr>
          <p:cNvPr id="558082" name="Text Box 2"/>
          <p:cNvSpPr txBox="1">
            <a:spLocks noChangeArrowheads="1"/>
          </p:cNvSpPr>
          <p:nvPr/>
        </p:nvSpPr>
        <p:spPr bwMode="auto">
          <a:xfrm>
            <a:off x="1000125" y="4105275"/>
            <a:ext cx="26717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смртност 0-4%.</a:t>
            </a:r>
            <a:endParaRPr lang="en-US">
              <a:latin typeface="Arial" charset="0"/>
            </a:endParaRPr>
          </a:p>
        </p:txBody>
      </p:sp>
      <p:sp>
        <p:nvSpPr>
          <p:cNvPr id="558083" name="Rectangle 3"/>
          <p:cNvSpPr>
            <a:spLocks noChangeArrowheads="1"/>
          </p:cNvSpPr>
          <p:nvPr/>
        </p:nvSpPr>
        <p:spPr bwMode="auto">
          <a:xfrm>
            <a:off x="1358900" y="1231900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58084" name="Rectangle 4"/>
          <p:cNvSpPr>
            <a:spLocks noChangeArrowheads="1"/>
          </p:cNvSpPr>
          <p:nvPr/>
        </p:nvSpPr>
        <p:spPr bwMode="auto">
          <a:xfrm>
            <a:off x="977900" y="1912938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мировање, 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кортикостероиди (дискутабилно!).</a:t>
            </a:r>
          </a:p>
        </p:txBody>
      </p:sp>
      <p:sp>
        <p:nvSpPr>
          <p:cNvPr id="558085" name="Rectangle 5"/>
          <p:cNvSpPr>
            <a:spLocks noChangeArrowheads="1"/>
          </p:cNvSpPr>
          <p:nvPr/>
        </p:nvSpPr>
        <p:spPr bwMode="auto">
          <a:xfrm>
            <a:off x="1300163" y="3513138"/>
            <a:ext cx="1355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</a:t>
            </a:r>
          </a:p>
        </p:txBody>
      </p:sp>
    </p:spTree>
  </p:cSld>
  <p:clrMapOvr>
    <a:masterClrMapping/>
  </p:clrMapOvr>
  <p:transition advTm="578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117A5-4CE6-48F8-A659-746D2B398A26}" type="slidenum">
              <a:rPr lang="en-US"/>
              <a:pPr/>
              <a:t>53</a:t>
            </a:fld>
            <a:endParaRPr lang="en-US"/>
          </a:p>
        </p:txBody>
      </p:sp>
      <p:sp>
        <p:nvSpPr>
          <p:cNvPr id="560130" name="Text Box 2"/>
          <p:cNvSpPr txBox="1">
            <a:spLocks noChangeArrowheads="1"/>
          </p:cNvSpPr>
          <p:nvPr/>
        </p:nvSpPr>
        <p:spPr bwMode="auto">
          <a:xfrm>
            <a:off x="1012825" y="2968625"/>
            <a:ext cx="7202488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10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(1-9, 11, 14, 16, 18, 25, 30, 32, 33),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60131" name="Rectangle 3"/>
          <p:cNvSpPr>
            <a:spLocks noChangeArrowheads="1"/>
          </p:cNvSpPr>
          <p:nvPr/>
        </p:nvSpPr>
        <p:spPr bwMode="auto">
          <a:xfrm>
            <a:off x="1376363" y="739775"/>
            <a:ext cx="1989137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Егзантеми</a:t>
            </a:r>
          </a:p>
        </p:txBody>
      </p:sp>
      <p:sp>
        <p:nvSpPr>
          <p:cNvPr id="560132" name="Rectangle 4"/>
          <p:cNvSpPr>
            <a:spLocks noChangeArrowheads="1"/>
          </p:cNvSpPr>
          <p:nvPr/>
        </p:nvSpPr>
        <p:spPr bwMode="auto">
          <a:xfrm>
            <a:off x="1363663" y="2235200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7708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2846F3-A5EE-40D0-A1DB-0FDA0C7ABA52}" type="slidenum">
              <a:rPr lang="en-US"/>
              <a:pPr/>
              <a:t>54</a:t>
            </a:fld>
            <a:endParaRPr lang="en-US"/>
          </a:p>
        </p:txBody>
      </p:sp>
      <p:sp>
        <p:nvSpPr>
          <p:cNvPr id="562178" name="Text Box 2"/>
          <p:cNvSpPr txBox="1">
            <a:spLocks noChangeArrowheads="1"/>
          </p:cNvSpPr>
          <p:nvPr/>
        </p:nvSpPr>
        <p:spPr bwMode="auto">
          <a:xfrm>
            <a:off x="931863" y="1838325"/>
            <a:ext cx="388461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најчешће га изазива </a:t>
            </a:r>
            <a:r>
              <a:rPr lang="sr-Latn-CS">
                <a:latin typeface="Arial" charset="0"/>
              </a:rPr>
              <a:t>ECHO 9.</a:t>
            </a:r>
          </a:p>
        </p:txBody>
      </p:sp>
      <p:sp>
        <p:nvSpPr>
          <p:cNvPr id="562179" name="Rectangle 3"/>
          <p:cNvSpPr>
            <a:spLocks noChangeArrowheads="1"/>
          </p:cNvSpPr>
          <p:nvPr/>
        </p:nvSpPr>
        <p:spPr bwMode="auto">
          <a:xfrm>
            <a:off x="1428750" y="939800"/>
            <a:ext cx="38687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Рубелиформни егзантем</a:t>
            </a:r>
          </a:p>
        </p:txBody>
      </p:sp>
      <p:pic>
        <p:nvPicPr>
          <p:cNvPr id="562182" name="Picture 2" descr="Echo9"/>
          <p:cNvPicPr>
            <a:picLocks noChangeAspect="1" noChangeArrowheads="1"/>
          </p:cNvPicPr>
          <p:nvPr/>
        </p:nvPicPr>
        <p:blipFill>
          <a:blip r:embed="rId3" cstate="print"/>
          <a:srcRect b="6821"/>
          <a:stretch>
            <a:fillRect/>
          </a:stretch>
        </p:blipFill>
        <p:spPr bwMode="auto">
          <a:xfrm>
            <a:off x="5080000" y="1584325"/>
            <a:ext cx="38227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2183" name="Text Box 7"/>
          <p:cNvSpPr txBox="1">
            <a:spLocks noChangeArrowheads="1"/>
          </p:cNvSpPr>
          <p:nvPr/>
        </p:nvSpPr>
        <p:spPr bwMode="auto">
          <a:xfrm>
            <a:off x="2455863" y="5788025"/>
            <a:ext cx="189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latin typeface="Arial" charset="0"/>
              </a:rPr>
              <a:t>Макулозна оспа</a:t>
            </a:r>
          </a:p>
        </p:txBody>
      </p:sp>
    </p:spTree>
  </p:cSld>
  <p:clrMapOvr>
    <a:masterClrMapping/>
  </p:clrMapOvr>
  <p:transition advTm="1978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776D5-1451-489A-B4EA-E41A05B9C28B}" type="slidenum">
              <a:rPr lang="en-US"/>
              <a:pPr/>
              <a:t>55</a:t>
            </a:fld>
            <a:endParaRPr lang="en-US"/>
          </a:p>
        </p:txBody>
      </p:sp>
      <p:sp>
        <p:nvSpPr>
          <p:cNvPr id="564226" name="Text Box 2"/>
          <p:cNvSpPr txBox="1">
            <a:spLocks noChangeArrowheads="1"/>
          </p:cNvSpPr>
          <p:nvPr/>
        </p:nvSpPr>
        <p:spPr bwMode="auto">
          <a:xfrm>
            <a:off x="1000125" y="2012950"/>
            <a:ext cx="394335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(4, 7, 9).</a:t>
            </a:r>
          </a:p>
        </p:txBody>
      </p:sp>
      <p:sp>
        <p:nvSpPr>
          <p:cNvPr id="564227" name="Rectangle 3"/>
          <p:cNvSpPr>
            <a:spLocks noChangeArrowheads="1"/>
          </p:cNvSpPr>
          <p:nvPr/>
        </p:nvSpPr>
        <p:spPr bwMode="auto">
          <a:xfrm>
            <a:off x="1309688" y="954088"/>
            <a:ext cx="3622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Петехијелни егзантем</a:t>
            </a:r>
          </a:p>
        </p:txBody>
      </p:sp>
      <p:pic>
        <p:nvPicPr>
          <p:cNvPr id="564230" name="Picture 6" descr="7006sc-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2775" y="1698625"/>
            <a:ext cx="3201988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Tm="1798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AFA9A-CEA5-4E52-A5F2-D95EEA22D700}" type="slidenum">
              <a:rPr lang="en-US"/>
              <a:pPr/>
              <a:t>56</a:t>
            </a:fld>
            <a:endParaRPr lang="en-US"/>
          </a:p>
        </p:txBody>
      </p:sp>
      <p:sp>
        <p:nvSpPr>
          <p:cNvPr id="566274" name="Text Box 2"/>
          <p:cNvSpPr txBox="1">
            <a:spLocks noChangeArrowheads="1"/>
          </p:cNvSpPr>
          <p:nvPr/>
        </p:nvSpPr>
        <p:spPr bwMode="auto">
          <a:xfrm>
            <a:off x="1012825" y="2068513"/>
            <a:ext cx="3808413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(11).</a:t>
            </a:r>
          </a:p>
        </p:txBody>
      </p:sp>
      <p:sp>
        <p:nvSpPr>
          <p:cNvPr id="566275" name="Rectangle 3"/>
          <p:cNvSpPr>
            <a:spLocks noChangeArrowheads="1"/>
          </p:cNvSpPr>
          <p:nvPr/>
        </p:nvSpPr>
        <p:spPr bwMode="auto">
          <a:xfrm>
            <a:off x="1252538" y="1022350"/>
            <a:ext cx="38655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Уртикаријални егзантем</a:t>
            </a:r>
          </a:p>
        </p:txBody>
      </p:sp>
      <p:pic>
        <p:nvPicPr>
          <p:cNvPr id="566278" name="Picture 6" descr="urticaria"/>
          <p:cNvPicPr>
            <a:picLocks noChangeAspect="1" noChangeArrowheads="1"/>
          </p:cNvPicPr>
          <p:nvPr/>
        </p:nvPicPr>
        <p:blipFill>
          <a:blip r:embed="rId3" cstate="print"/>
          <a:srcRect b="2869"/>
          <a:stretch>
            <a:fillRect/>
          </a:stretch>
        </p:blipFill>
        <p:spPr bwMode="auto">
          <a:xfrm>
            <a:off x="3659188" y="2809875"/>
            <a:ext cx="5260975" cy="3548063"/>
          </a:xfrm>
          <a:prstGeom prst="rect">
            <a:avLst/>
          </a:prstGeom>
          <a:noFill/>
        </p:spPr>
      </p:pic>
    </p:spTree>
  </p:cSld>
  <p:clrMapOvr>
    <a:masterClrMapping/>
  </p:clrMapOvr>
  <p:transition advTm="4688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202B15-0432-4C7D-8E61-0E6EE06B9EF8}" type="slidenum">
              <a:rPr lang="en-US"/>
              <a:pPr/>
              <a:t>57</a:t>
            </a:fld>
            <a:endParaRPr lang="en-US"/>
          </a:p>
        </p:txBody>
      </p:sp>
      <p:sp>
        <p:nvSpPr>
          <p:cNvPr id="568322" name="Text Box 2"/>
          <p:cNvSpPr txBox="1">
            <a:spLocks noChangeArrowheads="1"/>
          </p:cNvSpPr>
          <p:nvPr/>
        </p:nvSpPr>
        <p:spPr bwMode="auto">
          <a:xfrm>
            <a:off x="954088" y="3600450"/>
            <a:ext cx="8189912" cy="273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се испољава између 3 и 7 дана живота (чешће оболевају недоношчад и мушка новорођенчад),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почиње неспецифични симптоми: темепратура, одбијање хране, пролазни респиратпорни дистрес,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касније се јавља карактеристични тријас: миокардитис, енцефалитис и хепатитис са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хеморагијским синдромом,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могу бити захваћени и други органи (панкреас, надбубрези, плућа,...).</a:t>
            </a:r>
            <a:endParaRPr lang="en-US">
              <a:latin typeface="Arial" charset="0"/>
            </a:endParaRPr>
          </a:p>
        </p:txBody>
      </p:sp>
      <p:sp>
        <p:nvSpPr>
          <p:cNvPr id="568323" name="Rectangle 3"/>
          <p:cNvSpPr>
            <a:spLocks noChangeArrowheads="1"/>
          </p:cNvSpPr>
          <p:nvPr/>
        </p:nvSpPr>
        <p:spPr bwMode="auto">
          <a:xfrm>
            <a:off x="1184275" y="571500"/>
            <a:ext cx="78168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Генерализована болест код новорођенчади</a:t>
            </a:r>
          </a:p>
        </p:txBody>
      </p:sp>
      <p:sp>
        <p:nvSpPr>
          <p:cNvPr id="568324" name="Rectangle 4"/>
          <p:cNvSpPr>
            <a:spLocks noChangeArrowheads="1"/>
          </p:cNvSpPr>
          <p:nvPr/>
        </p:nvSpPr>
        <p:spPr bwMode="auto">
          <a:xfrm>
            <a:off x="1265238" y="1403350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68325" name="Rectangle 5"/>
          <p:cNvSpPr>
            <a:spLocks noChangeArrowheads="1"/>
          </p:cNvSpPr>
          <p:nvPr/>
        </p:nvSpPr>
        <p:spPr bwMode="auto">
          <a:xfrm>
            <a:off x="922338" y="1870075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(6, 11, 14, 19, 31).</a:t>
            </a:r>
          </a:p>
        </p:txBody>
      </p:sp>
      <p:sp>
        <p:nvSpPr>
          <p:cNvPr id="568326" name="Rectangle 6"/>
          <p:cNvSpPr>
            <a:spLocks noChangeArrowheads="1"/>
          </p:cNvSpPr>
          <p:nvPr/>
        </p:nvSpPr>
        <p:spPr bwMode="auto">
          <a:xfrm>
            <a:off x="1336675" y="3035300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34698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15A3B5-5DDB-4B58-8878-4960B653DFAF}" type="slidenum">
              <a:rPr lang="en-US"/>
              <a:pPr/>
              <a:t>58</a:t>
            </a:fld>
            <a:endParaRPr lang="en-US"/>
          </a:p>
        </p:txBody>
      </p:sp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928688" y="3754438"/>
            <a:ext cx="8002587" cy="2341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симптоматска,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оспежна крварења се лече давањем еритроцита, тромбоцита, свеже 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смрзнуте плазме,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витамин К,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плеконарил.</a:t>
            </a:r>
            <a:endParaRPr lang="en-US">
              <a:latin typeface="Arial" charset="0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1322388" y="1222375"/>
            <a:ext cx="15636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70372" name="Rectangle 4"/>
          <p:cNvSpPr>
            <a:spLocks noChangeArrowheads="1"/>
          </p:cNvSpPr>
          <p:nvPr/>
        </p:nvSpPr>
        <p:spPr bwMode="auto">
          <a:xfrm>
            <a:off x="936625" y="1931988"/>
            <a:ext cx="8110538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секрета, фецеса, урина, крви, ликвора,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доказивањем вирусног генома (PCR).</a:t>
            </a:r>
          </a:p>
        </p:txBody>
      </p:sp>
      <p:sp>
        <p:nvSpPr>
          <p:cNvPr id="570373" name="Rectangle 5"/>
          <p:cNvSpPr>
            <a:spLocks noChangeArrowheads="1"/>
          </p:cNvSpPr>
          <p:nvPr/>
        </p:nvSpPr>
        <p:spPr bwMode="auto">
          <a:xfrm>
            <a:off x="1270000" y="3217863"/>
            <a:ext cx="1447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30058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81BD89-1D3E-44A2-AE54-D83D15CB896B}" type="slidenum">
              <a:rPr lang="en-US"/>
              <a:pPr/>
              <a:t>59</a:t>
            </a:fld>
            <a:endParaRPr lang="en-US"/>
          </a:p>
        </p:txBody>
      </p:sp>
      <p:sp>
        <p:nvSpPr>
          <p:cNvPr id="572418" name="Text Box 2"/>
          <p:cNvSpPr txBox="1">
            <a:spLocks noChangeArrowheads="1"/>
          </p:cNvSpPr>
          <p:nvPr/>
        </p:nvSpPr>
        <p:spPr bwMode="auto">
          <a:xfrm>
            <a:off x="969963" y="4473575"/>
            <a:ext cx="5106987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(2, 3, 5, 9, 11, 19, 24, 25, 30, 33)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coxsackievirusi (A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11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15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3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72419" name="Rectangle 3"/>
          <p:cNvSpPr>
            <a:spLocks noChangeArrowheads="1"/>
          </p:cNvSpPr>
          <p:nvPr/>
        </p:nvSpPr>
        <p:spPr bwMode="auto">
          <a:xfrm>
            <a:off x="1266825" y="390525"/>
            <a:ext cx="7051675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Хронични менингоенцефалитис код имунокомпромитованих особа</a:t>
            </a:r>
          </a:p>
        </p:txBody>
      </p:sp>
      <p:sp>
        <p:nvSpPr>
          <p:cNvPr id="572420" name="Rectangle 4"/>
          <p:cNvSpPr>
            <a:spLocks noChangeArrowheads="1"/>
          </p:cNvSpPr>
          <p:nvPr/>
        </p:nvSpPr>
        <p:spPr bwMode="auto">
          <a:xfrm>
            <a:off x="944563" y="1979613"/>
            <a:ext cx="79883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Cyrl-CS">
                <a:latin typeface="Arial" charset="0"/>
              </a:rPr>
              <a:t>код особа са агамаглобулинемијом и под имуносупресивном терапијом ентеровируси могу изазвати перзистирајуће, понекад и смтроносне инфекције централног нервног система.</a:t>
            </a:r>
          </a:p>
        </p:txBody>
      </p:sp>
      <p:sp>
        <p:nvSpPr>
          <p:cNvPr id="572421" name="Rectangle 5"/>
          <p:cNvSpPr>
            <a:spLocks noChangeArrowheads="1"/>
          </p:cNvSpPr>
          <p:nvPr/>
        </p:nvSpPr>
        <p:spPr bwMode="auto">
          <a:xfrm>
            <a:off x="1277938" y="3894138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843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91B854-32DB-4084-9950-A8B7EEB645C8}" type="slidenum">
              <a:rPr lang="en-US"/>
              <a:pPr/>
              <a:t>6</a:t>
            </a:fld>
            <a:endParaRPr lang="en-US"/>
          </a:p>
        </p:txBody>
      </p:sp>
      <p:sp>
        <p:nvSpPr>
          <p:cNvPr id="463876" name="Rectangle 2"/>
          <p:cNvSpPr>
            <a:spLocks noChangeArrowheads="1"/>
          </p:cNvSpPr>
          <p:nvPr/>
        </p:nvSpPr>
        <p:spPr bwMode="auto">
          <a:xfrm>
            <a:off x="1311275" y="277813"/>
            <a:ext cx="190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Патогенеза</a:t>
            </a:r>
          </a:p>
        </p:txBody>
      </p:sp>
      <p:pic>
        <p:nvPicPr>
          <p:cNvPr id="463877" name="Picture 3" descr="entero-pa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1357313"/>
            <a:ext cx="7075487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3878" name="Rectangle 4"/>
          <p:cNvSpPr>
            <a:spLocks noChangeArrowheads="1"/>
          </p:cNvSpPr>
          <p:nvPr/>
        </p:nvSpPr>
        <p:spPr bwMode="auto">
          <a:xfrm>
            <a:off x="1103313" y="833438"/>
            <a:ext cx="6249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Патогенеза свих ентеровирусних инфекција је слична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1488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EC02FB-9406-4FA0-913C-AE35BBF218E8}" type="slidenum">
              <a:rPr lang="en-US"/>
              <a:pPr/>
              <a:t>60</a:t>
            </a:fld>
            <a:endParaRPr lang="en-US"/>
          </a:p>
        </p:txBody>
      </p:sp>
      <p:sp>
        <p:nvSpPr>
          <p:cNvPr id="574466" name="Text Box 2"/>
          <p:cNvSpPr txBox="1">
            <a:spLocks noChangeArrowheads="1"/>
          </p:cNvSpPr>
          <p:nvPr/>
        </p:nvSpPr>
        <p:spPr bwMode="auto">
          <a:xfrm>
            <a:off x="1008063" y="5537200"/>
            <a:ext cx="3819525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ин</a:t>
            </a:r>
            <a:r>
              <a:rPr lang="sr-Cyrl-CS">
                <a:latin typeface="Arial" charset="0"/>
              </a:rPr>
              <a:t>т</a:t>
            </a:r>
            <a:r>
              <a:rPr lang="sr-Latn-CS">
                <a:latin typeface="Arial" charset="0"/>
              </a:rPr>
              <a:t>равенски имуноглобулини.</a:t>
            </a:r>
            <a:endParaRPr lang="en-US">
              <a:latin typeface="Arial" charset="0"/>
            </a:endParaRPr>
          </a:p>
        </p:txBody>
      </p:sp>
      <p:sp>
        <p:nvSpPr>
          <p:cNvPr id="574467" name="Rectangle 3"/>
          <p:cNvSpPr>
            <a:spLocks noChangeArrowheads="1"/>
          </p:cNvSpPr>
          <p:nvPr/>
        </p:nvSpPr>
        <p:spPr bwMode="auto">
          <a:xfrm>
            <a:off x="1295400" y="712788"/>
            <a:ext cx="2279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74468" name="Rectangle 4"/>
          <p:cNvSpPr>
            <a:spLocks noChangeArrowheads="1"/>
          </p:cNvSpPr>
          <p:nvPr/>
        </p:nvSpPr>
        <p:spPr bwMode="auto">
          <a:xfrm>
            <a:off x="976313" y="1323975"/>
            <a:ext cx="8167687" cy="215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се углавном јавља у узрасту од 2 до 24 године,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симптоми: темепратура, конвулзије, кочење врата, поспаност, 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едем папиле, тремор и атаксија,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 ликвору: плеоцитоза мононуклеарног типа са хиперпротеинорахијом,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 половине болесн</a:t>
            </a:r>
            <a:r>
              <a:rPr lang="en-US">
                <a:latin typeface="Arial" charset="0"/>
              </a:rPr>
              <a:t>к</a:t>
            </a:r>
            <a:r>
              <a:rPr lang="sr-Latn-CS">
                <a:latin typeface="Arial" charset="0"/>
              </a:rPr>
              <a:t>а јавља се синдром сличан дерматомиозитису.</a:t>
            </a:r>
          </a:p>
        </p:txBody>
      </p:sp>
      <p:sp>
        <p:nvSpPr>
          <p:cNvPr id="574469" name="Rectangle 5"/>
          <p:cNvSpPr>
            <a:spLocks noChangeArrowheads="1"/>
          </p:cNvSpPr>
          <p:nvPr/>
        </p:nvSpPr>
        <p:spPr bwMode="auto">
          <a:xfrm>
            <a:off x="1336675" y="3732213"/>
            <a:ext cx="1511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74470" name="Rectangle 6"/>
          <p:cNvSpPr>
            <a:spLocks noChangeArrowheads="1"/>
          </p:cNvSpPr>
          <p:nvPr/>
        </p:nvSpPr>
        <p:spPr bwMode="auto">
          <a:xfrm>
            <a:off x="987425" y="4254500"/>
            <a:ext cx="6083300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ликвора (током више месеци).</a:t>
            </a:r>
          </a:p>
        </p:txBody>
      </p:sp>
      <p:sp>
        <p:nvSpPr>
          <p:cNvPr id="574471" name="Rectangle 7"/>
          <p:cNvSpPr>
            <a:spLocks noChangeArrowheads="1"/>
          </p:cNvSpPr>
          <p:nvPr/>
        </p:nvSpPr>
        <p:spPr bwMode="auto">
          <a:xfrm>
            <a:off x="1327150" y="5018088"/>
            <a:ext cx="14001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528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3CE21-12BB-4341-95F2-77D35B5AEA4B}" type="slidenum">
              <a:rPr lang="en-US"/>
              <a:pPr/>
              <a:t>61</a:t>
            </a:fld>
            <a:endParaRPr lang="en-US"/>
          </a:p>
        </p:txBody>
      </p:sp>
      <p:sp>
        <p:nvSpPr>
          <p:cNvPr id="576514" name="Text Box 2"/>
          <p:cNvSpPr txBox="1">
            <a:spLocks noChangeArrowheads="1"/>
          </p:cNvSpPr>
          <p:nvPr/>
        </p:nvSpPr>
        <p:spPr bwMode="auto">
          <a:xfrm>
            <a:off x="941388" y="4335463"/>
            <a:ext cx="8002587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најпре захвата једно, а убрзо и друго око,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 и знаци: бол, жарење, фотофобија, оток капака, водени исцедак, субкоњунктивално крварење (90%),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траје највише 10 дана.</a:t>
            </a:r>
            <a:endParaRPr lang="en-US">
              <a:latin typeface="Arial" charset="0"/>
            </a:endParaRPr>
          </a:p>
        </p:txBody>
      </p:sp>
      <p:sp>
        <p:nvSpPr>
          <p:cNvPr id="576515" name="Rectangle 3"/>
          <p:cNvSpPr>
            <a:spLocks noChangeArrowheads="1"/>
          </p:cNvSpPr>
          <p:nvPr/>
        </p:nvSpPr>
        <p:spPr bwMode="auto">
          <a:xfrm>
            <a:off x="1327150" y="793750"/>
            <a:ext cx="6723063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Акутни хеморагијски коњунктивитис</a:t>
            </a:r>
          </a:p>
        </p:txBody>
      </p:sp>
      <p:sp>
        <p:nvSpPr>
          <p:cNvPr id="576516" name="Rectangle 4"/>
          <p:cNvSpPr>
            <a:spLocks noChangeArrowheads="1"/>
          </p:cNvSpPr>
          <p:nvPr/>
        </p:nvSpPr>
        <p:spPr bwMode="auto">
          <a:xfrm>
            <a:off x="1293813" y="1882775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76517" name="Rectangle 5"/>
          <p:cNvSpPr>
            <a:spLocks noChangeArrowheads="1"/>
          </p:cNvSpPr>
          <p:nvPr/>
        </p:nvSpPr>
        <p:spPr bwMode="auto">
          <a:xfrm>
            <a:off x="993775" y="2476500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novi enterovirus (E</a:t>
            </a:r>
            <a:r>
              <a:rPr lang="sr-Latn-CS" baseline="-25000">
                <a:latin typeface="Arial" charset="0"/>
              </a:rPr>
              <a:t>70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coxsackievirus (A</a:t>
            </a:r>
            <a:r>
              <a:rPr lang="sr-Latn-CS" baseline="-25000">
                <a:latin typeface="Arial" charset="0"/>
              </a:rPr>
              <a:t>24</a:t>
            </a:r>
            <a:r>
              <a:rPr lang="sr-Latn-CS">
                <a:latin typeface="Arial" charset="0"/>
              </a:rPr>
              <a:t>).</a:t>
            </a:r>
          </a:p>
        </p:txBody>
      </p:sp>
      <p:sp>
        <p:nvSpPr>
          <p:cNvPr id="576518" name="Rectangle 6"/>
          <p:cNvSpPr>
            <a:spLocks noChangeArrowheads="1"/>
          </p:cNvSpPr>
          <p:nvPr/>
        </p:nvSpPr>
        <p:spPr bwMode="auto">
          <a:xfrm>
            <a:off x="1281113" y="383857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10798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2A75D7-2464-4D4F-A749-E679E98BD905}" type="slidenum">
              <a:rPr lang="en-US"/>
              <a:pPr/>
              <a:t>62</a:t>
            </a:fld>
            <a:endParaRPr lang="en-US"/>
          </a:p>
        </p:txBody>
      </p:sp>
      <p:pic>
        <p:nvPicPr>
          <p:cNvPr id="578562" name="Picture 5" descr="kawasak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613" y="2171700"/>
            <a:ext cx="4878387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8563" name="Text Box 6"/>
          <p:cNvSpPr txBox="1">
            <a:spLocks noChangeArrowheads="1"/>
          </p:cNvSpPr>
          <p:nvPr/>
        </p:nvSpPr>
        <p:spPr bwMode="auto">
          <a:xfrm>
            <a:off x="2125663" y="1065213"/>
            <a:ext cx="3328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Епидемични коњунктивитис</a:t>
            </a:r>
          </a:p>
        </p:txBody>
      </p:sp>
    </p:spTree>
  </p:cSld>
  <p:clrMapOvr>
    <a:masterClrMapping/>
  </p:clrMapOvr>
  <p:transition advTm="2168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36C213-086E-4A39-AC58-A48E16366DA1}" type="slidenum">
              <a:rPr lang="en-US"/>
              <a:pPr/>
              <a:t>63</a:t>
            </a:fld>
            <a:endParaRPr lang="en-US"/>
          </a:p>
        </p:txBody>
      </p:sp>
      <p:sp>
        <p:nvSpPr>
          <p:cNvPr id="580610" name="Text Box 2"/>
          <p:cNvSpPr txBox="1">
            <a:spLocks noChangeArrowheads="1"/>
          </p:cNvSpPr>
          <p:nvPr/>
        </p:nvSpPr>
        <p:spPr bwMode="auto">
          <a:xfrm>
            <a:off x="1009650" y="5418138"/>
            <a:ext cx="62357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антибиотици у случају суперинфекције.</a:t>
            </a:r>
            <a:endParaRPr lang="en-US">
              <a:latin typeface="Arial" charset="0"/>
            </a:endParaRPr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1355725" y="1220788"/>
            <a:ext cx="215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Компликације</a:t>
            </a:r>
          </a:p>
        </p:txBody>
      </p:sp>
      <p:sp>
        <p:nvSpPr>
          <p:cNvPr id="580612" name="Rectangle 4"/>
          <p:cNvSpPr>
            <a:spLocks noChangeArrowheads="1"/>
          </p:cNvSpPr>
          <p:nvPr/>
        </p:nvSpPr>
        <p:spPr bwMode="auto">
          <a:xfrm>
            <a:off x="1004888" y="1931988"/>
            <a:ext cx="8139112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кератитис,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неуролошке компликације (моторичке парализе, булбарна парализа).</a:t>
            </a:r>
          </a:p>
        </p:txBody>
      </p:sp>
      <p:sp>
        <p:nvSpPr>
          <p:cNvPr id="580613" name="Rectangle 5"/>
          <p:cNvSpPr>
            <a:spLocks noChangeArrowheads="1"/>
          </p:cNvSpPr>
          <p:nvPr/>
        </p:nvSpPr>
        <p:spPr bwMode="auto">
          <a:xfrm>
            <a:off x="1366838" y="3175000"/>
            <a:ext cx="15478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80614" name="Rectangle 6"/>
          <p:cNvSpPr>
            <a:spLocks noChangeArrowheads="1"/>
          </p:cNvSpPr>
          <p:nvPr/>
        </p:nvSpPr>
        <p:spPr bwMode="auto">
          <a:xfrm>
            <a:off x="965200" y="3675063"/>
            <a:ext cx="79629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бриса коњунктиве у прва три дана болести,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реакције.</a:t>
            </a:r>
          </a:p>
        </p:txBody>
      </p:sp>
      <p:sp>
        <p:nvSpPr>
          <p:cNvPr id="580615" name="Rectangle 7"/>
          <p:cNvSpPr>
            <a:spLocks noChangeArrowheads="1"/>
          </p:cNvSpPr>
          <p:nvPr/>
        </p:nvSpPr>
        <p:spPr bwMode="auto">
          <a:xfrm>
            <a:off x="1397000" y="4878388"/>
            <a:ext cx="14335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718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11F29E-A9C2-4367-B03C-D22F8116412E}" type="slidenum">
              <a:rPr lang="en-US"/>
              <a:pPr/>
              <a:t>64</a:t>
            </a:fld>
            <a:endParaRPr lang="en-US"/>
          </a:p>
        </p:txBody>
      </p:sp>
      <p:graphicFrame>
        <p:nvGraphicFramePr>
          <p:cNvPr id="582722" name="Group 66"/>
          <p:cNvGraphicFramePr>
            <a:graphicFrameLocks noGrp="1"/>
          </p:cNvGraphicFramePr>
          <p:nvPr>
            <p:ph idx="4294967295"/>
          </p:nvPr>
        </p:nvGraphicFramePr>
        <p:xfrm>
          <a:off x="334963" y="874713"/>
          <a:ext cx="8561387" cy="5627690"/>
        </p:xfrm>
        <a:graphic>
          <a:graphicData uri="http://schemas.openxmlformats.org/drawingml/2006/table">
            <a:tbl>
              <a:tblPr/>
              <a:tblGrid>
                <a:gridCol w="285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7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6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СИНДРОМ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Coxsackievirusi</a:t>
                      </a:r>
                      <a:endParaRPr kumimoji="0" lang="en-US" sz="1800" b="1" i="1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Echovirusi</a:t>
                      </a: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sr-Cyrl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 нови ентеровируси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Група 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Група 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Синдром сличан мононуклеози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5, 6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Gullian-Barreov 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синдром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2, 5, 9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6, 22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Миозитис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2, 6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9, 11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Reyeov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синдром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1-5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Diabetes mellitus</a:t>
                      </a: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1-5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Хемолитичко-уремијски синдром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2, 4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Инфективна лимфоцитоза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5, 6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Орхитис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82712" name="Text Box 345"/>
          <p:cNvSpPr txBox="1">
            <a:spLocks noChangeArrowheads="1"/>
          </p:cNvSpPr>
          <p:nvPr/>
        </p:nvSpPr>
        <p:spPr bwMode="auto">
          <a:xfrm>
            <a:off x="790575" y="277813"/>
            <a:ext cx="8048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Ређи клинички синдроми који се доводе у везу са </a:t>
            </a:r>
            <a:r>
              <a:rPr lang="sr-Latn-CS" i="1">
                <a:solidFill>
                  <a:srgbClr val="FFFF00"/>
                </a:solidFill>
                <a:latin typeface="Arial" charset="0"/>
              </a:rPr>
              <a:t>coxsackie i echovirusima</a:t>
            </a:r>
            <a:endParaRPr lang="en-US" i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advTm="36648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2A19D3-0BF1-493A-AAC7-A5C4D7970BE7}" type="slidenum">
              <a:rPr lang="en-US"/>
              <a:pPr/>
              <a:t>65</a:t>
            </a:fld>
            <a:endParaRPr lang="en-US"/>
          </a:p>
        </p:txBody>
      </p:sp>
      <p:pic>
        <p:nvPicPr>
          <p:cNvPr id="584706" name="Picture 2" descr="45_3_367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5938" y="0"/>
            <a:ext cx="4094162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4707" name="Text Box 3"/>
          <p:cNvSpPr txBox="1">
            <a:spLocks noChangeArrowheads="1"/>
          </p:cNvSpPr>
          <p:nvPr/>
        </p:nvSpPr>
        <p:spPr bwMode="auto">
          <a:xfrm>
            <a:off x="971550" y="1020763"/>
            <a:ext cx="3424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Улога </a:t>
            </a:r>
            <a:r>
              <a:rPr lang="sr-Latn-CS" i="1">
                <a:solidFill>
                  <a:srgbClr val="FFFF00"/>
                </a:solidFill>
                <a:latin typeface="Arial" charset="0"/>
              </a:rPr>
              <a:t>coxsackie </a:t>
            </a:r>
            <a:r>
              <a:rPr lang="sr-Cyrl-CS" i="1">
                <a:solidFill>
                  <a:srgbClr val="FFFF00"/>
                </a:solidFill>
                <a:latin typeface="Arial" charset="0"/>
              </a:rPr>
              <a:t>Б вируса у</a:t>
            </a:r>
          </a:p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етиопатогенези дијабетеса </a:t>
            </a:r>
          </a:p>
        </p:txBody>
      </p:sp>
    </p:spTree>
  </p:cSld>
  <p:clrMapOvr>
    <a:masterClrMapping/>
  </p:clrMapOvr>
  <p:transition advTm="778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B9C56F-67D8-4649-A4B6-8DE6EE0F681F}" type="slidenum">
              <a:rPr lang="en-US"/>
              <a:pPr/>
              <a:t>66</a:t>
            </a:fld>
            <a:endParaRPr lang="en-US"/>
          </a:p>
        </p:txBody>
      </p:sp>
      <p:sp>
        <p:nvSpPr>
          <p:cNvPr id="586754" name="Text Box 2"/>
          <p:cNvSpPr txBox="1">
            <a:spLocks noChangeArrowheads="1"/>
          </p:cNvSpPr>
          <p:nvPr/>
        </p:nvSpPr>
        <p:spPr bwMode="auto">
          <a:xfrm>
            <a:off x="3270250" y="3290888"/>
            <a:ext cx="3119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800" b="1" i="1">
                <a:solidFill>
                  <a:srgbClr val="FFFF00"/>
                </a:solidFill>
                <a:latin typeface="Comic Sans MS" pitchFamily="66" charset="0"/>
              </a:rPr>
              <a:t>Хвала на пажњи</a:t>
            </a:r>
          </a:p>
        </p:txBody>
      </p:sp>
    </p:spTree>
  </p:cSld>
  <p:clrMapOvr>
    <a:masterClrMapping/>
  </p:clrMapOvr>
  <p:transition advTm="277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F5FD9A-AA17-4424-9930-103DC152949F}" type="slidenum">
              <a:rPr lang="en-US"/>
              <a:pPr/>
              <a:t>7</a:t>
            </a:fld>
            <a:endParaRPr lang="en-US"/>
          </a:p>
        </p:txBody>
      </p:sp>
      <p:sp>
        <p:nvSpPr>
          <p:cNvPr id="465924" name="Rectangle 2"/>
          <p:cNvSpPr>
            <a:spLocks noChangeArrowheads="1"/>
          </p:cNvSpPr>
          <p:nvPr/>
        </p:nvSpPr>
        <p:spPr bwMode="auto">
          <a:xfrm>
            <a:off x="982663" y="454025"/>
            <a:ext cx="6681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POLIOMYELITIS ANTERIOR ACUTA</a:t>
            </a:r>
            <a:endParaRPr lang="en-US" sz="240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GB" sz="2400" b="1" i="1">
                <a:solidFill>
                  <a:srgbClr val="FFFF00"/>
                </a:solidFill>
                <a:latin typeface="Comic Sans MS" pitchFamily="66" charset="0"/>
              </a:rPr>
              <a:t>(деч</a:t>
            </a:r>
            <a:r>
              <a:rPr lang="sr-Latn-CS" sz="2400" b="1" i="1">
                <a:solidFill>
                  <a:srgbClr val="FFFF00"/>
                </a:solidFill>
                <a:latin typeface="Comic Sans MS" pitchFamily="66" charset="0"/>
              </a:rPr>
              <a:t>и</a:t>
            </a:r>
            <a:r>
              <a:rPr lang="en-GB" sz="2400" b="1" i="1">
                <a:solidFill>
                  <a:srgbClr val="FFFF00"/>
                </a:solidFill>
                <a:latin typeface="Comic Sans MS" pitchFamily="66" charset="0"/>
              </a:rPr>
              <a:t>ја парализа, Heine-Medinova болест)</a:t>
            </a:r>
          </a:p>
        </p:txBody>
      </p:sp>
      <p:sp>
        <p:nvSpPr>
          <p:cNvPr id="465925" name="Rectangle 3"/>
          <p:cNvSpPr>
            <a:spLocks noChangeArrowheads="1"/>
          </p:cNvSpPr>
          <p:nvPr/>
        </p:nvSpPr>
        <p:spPr bwMode="auto">
          <a:xfrm>
            <a:off x="1401763" y="1987550"/>
            <a:ext cx="219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Дефиниција:</a:t>
            </a:r>
          </a:p>
        </p:txBody>
      </p:sp>
      <p:sp>
        <p:nvSpPr>
          <p:cNvPr id="465926" name="Text Box 4"/>
          <p:cNvSpPr txBox="1">
            <a:spLocks noChangeArrowheads="1"/>
          </p:cNvSpPr>
          <p:nvPr/>
        </p:nvSpPr>
        <p:spPr bwMode="auto">
          <a:xfrm>
            <a:off x="1139825" y="2817813"/>
            <a:ext cx="7435850" cy="2901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GB">
                <a:latin typeface="Arial" charset="0"/>
              </a:rPr>
              <a:t>Полиомијелитис је заразно, врло контагиозно обољење које изазивају полиовируси. Клинички болест најчешће протиче инапарентно. Укол</a:t>
            </a:r>
            <a:r>
              <a:rPr lang="sr-Latn-CS">
                <a:latin typeface="Arial" charset="0"/>
              </a:rPr>
              <a:t>и</a:t>
            </a:r>
            <a:r>
              <a:rPr lang="en-GB">
                <a:latin typeface="Arial" charset="0"/>
              </a:rPr>
              <a:t>ко је инфекција клинички манифестна може се презентовати као краткотрајна фебрилна болест, као серозни менингитис, а у неких болесника са карактеристичним млитавим, асиметричним парализама (типични облик болести).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2919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DF43CA-110C-488F-9DA7-4654510FFC1F}" type="slidenum">
              <a:rPr lang="en-US"/>
              <a:pPr/>
              <a:t>8</a:t>
            </a:fld>
            <a:endParaRPr lang="en-US"/>
          </a:p>
        </p:txBody>
      </p:sp>
      <p:sp>
        <p:nvSpPr>
          <p:cNvPr id="467972" name="Rectangle 2"/>
          <p:cNvSpPr>
            <a:spLocks noChangeArrowheads="1"/>
          </p:cNvSpPr>
          <p:nvPr/>
        </p:nvSpPr>
        <p:spPr bwMode="auto">
          <a:xfrm>
            <a:off x="1417638" y="533400"/>
            <a:ext cx="189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467973" name="Rectangle 3"/>
          <p:cNvSpPr>
            <a:spLocks noChangeArrowheads="1"/>
          </p:cNvSpPr>
          <p:nvPr/>
        </p:nvSpPr>
        <p:spPr bwMode="auto">
          <a:xfrm>
            <a:off x="1416050" y="1327150"/>
            <a:ext cx="2778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 </a:t>
            </a:r>
            <a:r>
              <a:rPr lang="en-GB">
                <a:latin typeface="Arial" charset="0"/>
              </a:rPr>
              <a:t>Poliovirusi тип 1, 2, 3.</a:t>
            </a:r>
            <a:r>
              <a:rPr lang="en-US">
                <a:latin typeface="Arial" charset="0"/>
              </a:rPr>
              <a:t> </a:t>
            </a:r>
          </a:p>
        </p:txBody>
      </p:sp>
      <p:pic>
        <p:nvPicPr>
          <p:cNvPr id="467974" name="Picture 5" descr="Polio-Viru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800" y="2190750"/>
            <a:ext cx="3729038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7975" name="Picture 6" descr="polio2"/>
          <p:cNvPicPr>
            <a:picLocks noChangeAspect="1" noChangeArrowheads="1"/>
          </p:cNvPicPr>
          <p:nvPr/>
        </p:nvPicPr>
        <p:blipFill>
          <a:blip r:embed="rId4" cstate="print"/>
          <a:srcRect l="54726"/>
          <a:stretch>
            <a:fillRect/>
          </a:stretch>
        </p:blipFill>
        <p:spPr bwMode="auto">
          <a:xfrm>
            <a:off x="5432425" y="2181225"/>
            <a:ext cx="3078163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7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F414B2-D5F3-47A2-AD72-A3AFD29255A1}" type="slidenum">
              <a:rPr lang="en-US"/>
              <a:pPr/>
              <a:t>9</a:t>
            </a:fld>
            <a:endParaRPr lang="en-US"/>
          </a:p>
        </p:txBody>
      </p:sp>
      <p:sp>
        <p:nvSpPr>
          <p:cNvPr id="470020" name="Text Box 2"/>
          <p:cNvSpPr txBox="1">
            <a:spLocks noChangeArrowheads="1"/>
          </p:cNvSpPr>
          <p:nvPr/>
        </p:nvSpPr>
        <p:spPr bwMode="auto">
          <a:xfrm>
            <a:off x="1317625" y="646113"/>
            <a:ext cx="3248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sr-Cyrl-C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Poliovirusi</a:t>
            </a:r>
            <a:r>
              <a:rPr lang="sr-Cyrl-CS">
                <a:latin typeface="Arial" charset="0"/>
              </a:rPr>
              <a:t> су неуротропни</a:t>
            </a:r>
          </a:p>
        </p:txBody>
      </p:sp>
      <p:pic>
        <p:nvPicPr>
          <p:cNvPr id="470021" name="Picture 3" descr="imghow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475" y="2155825"/>
            <a:ext cx="489585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0022" name="Picture 4" descr="polio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7175" y="2132013"/>
            <a:ext cx="3509963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78"/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4814</Words>
  <Application>Microsoft Office PowerPoint</Application>
  <PresentationFormat>On-screen Show (4:3)</PresentationFormat>
  <Paragraphs>886</Paragraphs>
  <Slides>66</Slides>
  <Notes>66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Arial</vt:lpstr>
      <vt:lpstr>Comic Sans MS</vt:lpstr>
      <vt:lpstr>Tahoma</vt:lpstr>
      <vt:lpstr>Times New Roman</vt:lpstr>
      <vt:lpstr>Wingdings</vt:lpstr>
      <vt:lpstr>Shimmer</vt:lpstr>
      <vt:lpstr>Designer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Dragan Adamovic</dc:creator>
  <cp:lastModifiedBy>Dr med</cp:lastModifiedBy>
  <cp:revision>78</cp:revision>
  <dcterms:created xsi:type="dcterms:W3CDTF">2005-11-12T07:23:49Z</dcterms:created>
  <dcterms:modified xsi:type="dcterms:W3CDTF">2022-08-30T21:47:45Z</dcterms:modified>
</cp:coreProperties>
</file>